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ormorant Garamond" panose="020B060402020202020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Lato Black" panose="020F0502020204030203" pitchFamily="34" charset="0"/>
      <p:bold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78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c1439504ed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g1c1439504e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3b3fb111c0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23b3fb111c0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3b45775d7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g23b45775d7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3b45775d7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23b45775d7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b45775d72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g23b45775d7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3b45775d72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 name="Google Shape;277;g23b45775d72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3b45775d7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g23b45775d7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3b45775d7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7" name="Google Shape;307;g23b45775d7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3b45775d72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g23b45775d72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3b45775d72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8" name="Google Shape;338;g23b45775d72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1ecd55dbfc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1ecd55dbf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3b3fb111c0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g23b3fb111c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3b3fb111c0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g23b3fb111c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b3fb111c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3b3fb111c0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3b3fb111c0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g23b3fb111c0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airtel.in/blog/business/iot-sensor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l="16666" r="16666"/>
          <a:stretch/>
        </p:blipFill>
        <p:spPr>
          <a:xfrm>
            <a:off x="9804137" y="1067692"/>
            <a:ext cx="7856781" cy="7408304"/>
          </a:xfrm>
          <a:prstGeom prst="ellipse">
            <a:avLst/>
          </a:prstGeom>
          <a:noFill/>
          <a:ln>
            <a:noFill/>
          </a:ln>
        </p:spPr>
      </p:pic>
      <p:grpSp>
        <p:nvGrpSpPr>
          <p:cNvPr id="85" name="Google Shape;85;p13"/>
          <p:cNvGrpSpPr/>
          <p:nvPr/>
        </p:nvGrpSpPr>
        <p:grpSpPr>
          <a:xfrm>
            <a:off x="-3735219" y="1695215"/>
            <a:ext cx="6865833" cy="689660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3"/>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17605587" y="4057616"/>
            <a:ext cx="1633716" cy="1709609"/>
            <a:chOff x="32623" y="0"/>
            <a:chExt cx="703877" cy="736575"/>
          </a:xfrm>
        </p:grpSpPr>
        <p:sp>
          <p:nvSpPr>
            <p:cNvPr id="89" name="Google Shape;89;p13"/>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3"/>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1" name="Google Shape;91;p13"/>
          <p:cNvSpPr txBox="1"/>
          <p:nvPr/>
        </p:nvSpPr>
        <p:spPr>
          <a:xfrm>
            <a:off x="462615" y="3023778"/>
            <a:ext cx="11220300" cy="398878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3025"/>
              <a:buFont typeface="Arial"/>
              <a:buNone/>
            </a:pPr>
            <a:r>
              <a:rPr lang="en-US" sz="9600" b="1" dirty="0">
                <a:solidFill>
                  <a:srgbClr val="2E3F42"/>
                </a:solidFill>
                <a:latin typeface="Cormorant Garamond"/>
                <a:ea typeface="Cormorant Garamond"/>
                <a:cs typeface="Cormorant Garamond"/>
                <a:sym typeface="Cormorant Garamond"/>
              </a:rPr>
              <a:t>Weather</a:t>
            </a:r>
          </a:p>
          <a:p>
            <a:pPr marL="0" marR="0" lvl="0" indent="0" algn="l" rtl="0">
              <a:lnSpc>
                <a:spcPct val="90000"/>
              </a:lnSpc>
              <a:spcBef>
                <a:spcPts val="0"/>
              </a:spcBef>
              <a:spcAft>
                <a:spcPts val="0"/>
              </a:spcAft>
              <a:buClr>
                <a:srgbClr val="000000"/>
              </a:buClr>
              <a:buSzPts val="13025"/>
              <a:buFont typeface="Arial"/>
              <a:buNone/>
            </a:pPr>
            <a:r>
              <a:rPr lang="en-US" sz="9600" b="1" dirty="0">
                <a:solidFill>
                  <a:srgbClr val="2E3F42"/>
                </a:solidFill>
                <a:latin typeface="Cormorant Garamond"/>
                <a:ea typeface="Cormorant Garamond"/>
                <a:cs typeface="Cormorant Garamond"/>
                <a:sym typeface="Cormorant Garamond"/>
              </a:rPr>
              <a:t>Monitoring </a:t>
            </a:r>
          </a:p>
          <a:p>
            <a:pPr marL="0" marR="0" lvl="0" indent="0" algn="l" rtl="0">
              <a:lnSpc>
                <a:spcPct val="90000"/>
              </a:lnSpc>
              <a:spcBef>
                <a:spcPts val="0"/>
              </a:spcBef>
              <a:spcAft>
                <a:spcPts val="0"/>
              </a:spcAft>
              <a:buClr>
                <a:srgbClr val="000000"/>
              </a:buClr>
              <a:buSzPts val="13025"/>
              <a:buFont typeface="Arial"/>
              <a:buNone/>
            </a:pPr>
            <a:r>
              <a:rPr lang="en-US" sz="9600" b="1" dirty="0">
                <a:solidFill>
                  <a:srgbClr val="2E3F42"/>
                </a:solidFill>
                <a:latin typeface="Cormorant Garamond"/>
                <a:ea typeface="Cormorant Garamond"/>
                <a:cs typeface="Cormorant Garamond"/>
                <a:sym typeface="Cormorant Garamond"/>
              </a:rPr>
              <a:t>System </a:t>
            </a:r>
            <a:endParaRPr sz="9600" b="0" i="0" u="none" strike="noStrike" cap="none" dirty="0">
              <a:solidFill>
                <a:srgbClr val="000000"/>
              </a:solidFill>
              <a:latin typeface="Arial"/>
              <a:ea typeface="Arial"/>
              <a:cs typeface="Arial"/>
              <a:sym typeface="Arial"/>
            </a:endParaRPr>
          </a:p>
        </p:txBody>
      </p:sp>
      <p:sp>
        <p:nvSpPr>
          <p:cNvPr id="92" name="Google Shape;92;p13"/>
          <p:cNvSpPr txBox="1"/>
          <p:nvPr/>
        </p:nvSpPr>
        <p:spPr>
          <a:xfrm>
            <a:off x="5269550" y="8255100"/>
            <a:ext cx="12008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Times New Roman"/>
                <a:ea typeface="Times New Roman"/>
                <a:cs typeface="Times New Roman"/>
                <a:sym typeface="Times New Roman"/>
              </a:rPr>
              <a:t>        Kavya R (20BIS020)</a:t>
            </a:r>
            <a:endParaRPr sz="3000" b="1">
              <a:latin typeface="Times New Roman"/>
              <a:ea typeface="Times New Roman"/>
              <a:cs typeface="Times New Roman"/>
              <a:sym typeface="Times New Roman"/>
            </a:endParaRPr>
          </a:p>
          <a:p>
            <a:pPr marL="0" lvl="0" indent="0" algn="l" rtl="0">
              <a:spcBef>
                <a:spcPts val="0"/>
              </a:spcBef>
              <a:spcAft>
                <a:spcPts val="0"/>
              </a:spcAft>
              <a:buNone/>
            </a:pPr>
            <a:r>
              <a:rPr lang="en-US" sz="3000" b="1">
                <a:latin typeface="Times New Roman"/>
                <a:ea typeface="Times New Roman"/>
                <a:cs typeface="Times New Roman"/>
                <a:sym typeface="Times New Roman"/>
              </a:rPr>
              <a:t>        Mega S S (20BIS024)</a:t>
            </a:r>
            <a:endParaRPr sz="3000" b="1">
              <a:latin typeface="Times New Roman"/>
              <a:ea typeface="Times New Roman"/>
              <a:cs typeface="Times New Roman"/>
              <a:sym typeface="Times New Roman"/>
            </a:endParaRPr>
          </a:p>
          <a:p>
            <a:pPr marL="0" lvl="0" indent="0" algn="l" rtl="0">
              <a:spcBef>
                <a:spcPts val="0"/>
              </a:spcBef>
              <a:spcAft>
                <a:spcPts val="0"/>
              </a:spcAft>
              <a:buNone/>
            </a:pPr>
            <a:r>
              <a:rPr lang="en-US" sz="3000" b="1">
                <a:latin typeface="Times New Roman"/>
                <a:ea typeface="Times New Roman"/>
                <a:cs typeface="Times New Roman"/>
                <a:sym typeface="Times New Roman"/>
              </a:rPr>
              <a:t>        Priyadharshini S (20BIS033)</a:t>
            </a:r>
            <a:endParaRPr sz="3000" b="1">
              <a:latin typeface="Times New Roman"/>
              <a:ea typeface="Times New Roman"/>
              <a:cs typeface="Times New Roman"/>
              <a:sym typeface="Times New Roman"/>
            </a:endParaRPr>
          </a:p>
          <a:p>
            <a:pPr marL="0" lvl="0" indent="0" algn="l" rtl="0">
              <a:spcBef>
                <a:spcPts val="0"/>
              </a:spcBef>
              <a:spcAft>
                <a:spcPts val="0"/>
              </a:spcAft>
              <a:buNone/>
            </a:pPr>
            <a:endParaRPr sz="3000" b="1">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218"/>
        <p:cNvGrpSpPr/>
        <p:nvPr/>
      </p:nvGrpSpPr>
      <p:grpSpPr>
        <a:xfrm>
          <a:off x="0" y="0"/>
          <a:ext cx="0" cy="0"/>
          <a:chOff x="0" y="0"/>
          <a:chExt cx="0" cy="0"/>
        </a:xfrm>
      </p:grpSpPr>
      <p:cxnSp>
        <p:nvCxnSpPr>
          <p:cNvPr id="219" name="Google Shape;219;p22"/>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220" name="Google Shape;220;p22"/>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221" name="Google Shape;221;p22"/>
          <p:cNvGrpSpPr/>
          <p:nvPr/>
        </p:nvGrpSpPr>
        <p:grpSpPr>
          <a:xfrm>
            <a:off x="-1518251" y="2451397"/>
            <a:ext cx="5563320" cy="5384207"/>
            <a:chOff x="76200" y="81919"/>
            <a:chExt cx="655665" cy="731520"/>
          </a:xfrm>
        </p:grpSpPr>
        <p:sp>
          <p:nvSpPr>
            <p:cNvPr id="222" name="Google Shape;222;p22"/>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2"/>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24" name="Google Shape;224;p22"/>
          <p:cNvSpPr txBox="1"/>
          <p:nvPr/>
        </p:nvSpPr>
        <p:spPr>
          <a:xfrm>
            <a:off x="425100" y="3880075"/>
            <a:ext cx="3620100" cy="20613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dirty="0">
                <a:solidFill>
                  <a:srgbClr val="2E3F42"/>
                </a:solidFill>
                <a:latin typeface="Cormorant Garamond"/>
                <a:ea typeface="Cormorant Garamond"/>
                <a:cs typeface="Cormorant Garamond"/>
                <a:sym typeface="Cormorant Garamond"/>
              </a:rPr>
              <a:t>Generate Certificate</a:t>
            </a:r>
            <a:endParaRPr sz="100" b="0" i="0" u="none" strike="noStrike" cap="none" dirty="0">
              <a:solidFill>
                <a:srgbClr val="000000"/>
              </a:solidFill>
              <a:latin typeface="Arial"/>
              <a:ea typeface="Arial"/>
              <a:cs typeface="Arial"/>
              <a:sym typeface="Arial"/>
            </a:endParaRPr>
          </a:p>
        </p:txBody>
      </p:sp>
      <p:sp>
        <p:nvSpPr>
          <p:cNvPr id="225" name="Google Shape;225;p22"/>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 name="Google Shape;226;p22"/>
          <p:cNvGrpSpPr/>
          <p:nvPr/>
        </p:nvGrpSpPr>
        <p:grpSpPr>
          <a:xfrm>
            <a:off x="11515678" y="7351872"/>
            <a:ext cx="1633699" cy="1709591"/>
            <a:chOff x="32623" y="0"/>
            <a:chExt cx="703877" cy="736575"/>
          </a:xfrm>
        </p:grpSpPr>
        <p:sp>
          <p:nvSpPr>
            <p:cNvPr id="227" name="Google Shape;227;p22"/>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2"/>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29" name="Google Shape;229;p22"/>
          <p:cNvPicPr preferRelativeResize="0"/>
          <p:nvPr/>
        </p:nvPicPr>
        <p:blipFill rotWithShape="1">
          <a:blip r:embed="rId3">
            <a:alphaModFix/>
          </a:blip>
          <a:srcRect l="16029" t="12760" r="1638" b="27584"/>
          <a:stretch/>
        </p:blipFill>
        <p:spPr>
          <a:xfrm>
            <a:off x="4572000" y="2432350"/>
            <a:ext cx="13210613" cy="538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233"/>
        <p:cNvGrpSpPr/>
        <p:nvPr/>
      </p:nvGrpSpPr>
      <p:grpSpPr>
        <a:xfrm>
          <a:off x="0" y="0"/>
          <a:ext cx="0" cy="0"/>
          <a:chOff x="0" y="0"/>
          <a:chExt cx="0" cy="0"/>
        </a:xfrm>
      </p:grpSpPr>
      <p:cxnSp>
        <p:nvCxnSpPr>
          <p:cNvPr id="234" name="Google Shape;234;p23"/>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235" name="Google Shape;235;p23"/>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236" name="Google Shape;236;p23"/>
          <p:cNvGrpSpPr/>
          <p:nvPr/>
        </p:nvGrpSpPr>
        <p:grpSpPr>
          <a:xfrm>
            <a:off x="-1518251" y="2451397"/>
            <a:ext cx="5563320" cy="5384207"/>
            <a:chOff x="76200" y="81919"/>
            <a:chExt cx="655665" cy="731520"/>
          </a:xfrm>
        </p:grpSpPr>
        <p:sp>
          <p:nvSpPr>
            <p:cNvPr id="237" name="Google Shape;237;p23"/>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3"/>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9" name="Google Shape;239;p23"/>
          <p:cNvSpPr txBox="1"/>
          <p:nvPr/>
        </p:nvSpPr>
        <p:spPr>
          <a:xfrm>
            <a:off x="592471" y="3858247"/>
            <a:ext cx="3620100" cy="2213555"/>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dirty="0">
                <a:solidFill>
                  <a:srgbClr val="2E3F42"/>
                </a:solidFill>
                <a:latin typeface="Cormorant Garamond"/>
                <a:ea typeface="Cormorant Garamond"/>
                <a:cs typeface="Cormorant Garamond"/>
                <a:sym typeface="Cormorant Garamond"/>
              </a:rPr>
              <a:t>Arduino Code</a:t>
            </a:r>
            <a:endParaRPr sz="100" b="0" i="0" u="none" strike="noStrike" cap="none" dirty="0">
              <a:solidFill>
                <a:srgbClr val="000000"/>
              </a:solidFill>
              <a:latin typeface="Arial"/>
              <a:ea typeface="Arial"/>
              <a:cs typeface="Arial"/>
              <a:sym typeface="Arial"/>
            </a:endParaRPr>
          </a:p>
        </p:txBody>
      </p:sp>
      <p:sp>
        <p:nvSpPr>
          <p:cNvPr id="240" name="Google Shape;240;p23"/>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1" name="Google Shape;241;p23"/>
          <p:cNvGrpSpPr/>
          <p:nvPr/>
        </p:nvGrpSpPr>
        <p:grpSpPr>
          <a:xfrm>
            <a:off x="11515678" y="7351872"/>
            <a:ext cx="1633699" cy="1709591"/>
            <a:chOff x="32623" y="0"/>
            <a:chExt cx="703877" cy="736575"/>
          </a:xfrm>
        </p:grpSpPr>
        <p:sp>
          <p:nvSpPr>
            <p:cNvPr id="242" name="Google Shape;242;p23"/>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3"/>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44" name="Google Shape;244;p23"/>
          <p:cNvPicPr preferRelativeResize="0"/>
          <p:nvPr/>
        </p:nvPicPr>
        <p:blipFill rotWithShape="1">
          <a:blip r:embed="rId3">
            <a:alphaModFix/>
          </a:blip>
          <a:srcRect l="10200" r="-10200"/>
          <a:stretch/>
        </p:blipFill>
        <p:spPr>
          <a:xfrm>
            <a:off x="4684300" y="685187"/>
            <a:ext cx="14090400" cy="89322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248"/>
        <p:cNvGrpSpPr/>
        <p:nvPr/>
      </p:nvGrpSpPr>
      <p:grpSpPr>
        <a:xfrm>
          <a:off x="0" y="0"/>
          <a:ext cx="0" cy="0"/>
          <a:chOff x="0" y="0"/>
          <a:chExt cx="0" cy="0"/>
        </a:xfrm>
      </p:grpSpPr>
      <p:cxnSp>
        <p:nvCxnSpPr>
          <p:cNvPr id="249" name="Google Shape;249;p24"/>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250" name="Google Shape;250;p24"/>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251" name="Google Shape;251;p24"/>
          <p:cNvGrpSpPr/>
          <p:nvPr/>
        </p:nvGrpSpPr>
        <p:grpSpPr>
          <a:xfrm>
            <a:off x="-1518251" y="2451397"/>
            <a:ext cx="5563320" cy="5384207"/>
            <a:chOff x="76200" y="81919"/>
            <a:chExt cx="655665" cy="731520"/>
          </a:xfrm>
        </p:grpSpPr>
        <p:sp>
          <p:nvSpPr>
            <p:cNvPr id="252" name="Google Shape;252;p24"/>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4"/>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54" name="Google Shape;254;p24"/>
          <p:cNvSpPr txBox="1"/>
          <p:nvPr/>
        </p:nvSpPr>
        <p:spPr>
          <a:xfrm>
            <a:off x="633749" y="3880079"/>
            <a:ext cx="3620100" cy="2213555"/>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dirty="0">
                <a:solidFill>
                  <a:srgbClr val="2E3F42"/>
                </a:solidFill>
                <a:latin typeface="Cormorant Garamond"/>
                <a:ea typeface="Cormorant Garamond"/>
                <a:cs typeface="Cormorant Garamond"/>
                <a:sym typeface="Cormorant Garamond"/>
              </a:rPr>
              <a:t>Arduino Code</a:t>
            </a:r>
            <a:endParaRPr sz="100" b="0" i="0" u="none" strike="noStrike" cap="none" dirty="0">
              <a:solidFill>
                <a:srgbClr val="000000"/>
              </a:solidFill>
              <a:latin typeface="Arial"/>
              <a:ea typeface="Arial"/>
              <a:cs typeface="Arial"/>
              <a:sym typeface="Arial"/>
            </a:endParaRPr>
          </a:p>
        </p:txBody>
      </p:sp>
      <p:sp>
        <p:nvSpPr>
          <p:cNvPr id="255" name="Google Shape;255;p24"/>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6" name="Google Shape;256;p24"/>
          <p:cNvGrpSpPr/>
          <p:nvPr/>
        </p:nvGrpSpPr>
        <p:grpSpPr>
          <a:xfrm>
            <a:off x="11515678" y="7351872"/>
            <a:ext cx="1633699" cy="1709591"/>
            <a:chOff x="32623" y="0"/>
            <a:chExt cx="703877" cy="736575"/>
          </a:xfrm>
        </p:grpSpPr>
        <p:sp>
          <p:nvSpPr>
            <p:cNvPr id="257" name="Google Shape;257;p24"/>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4"/>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59" name="Google Shape;259;p24"/>
          <p:cNvPicPr preferRelativeResize="0"/>
          <p:nvPr/>
        </p:nvPicPr>
        <p:blipFill rotWithShape="1">
          <a:blip r:embed="rId3">
            <a:alphaModFix/>
          </a:blip>
          <a:srcRect b="-796"/>
          <a:stretch/>
        </p:blipFill>
        <p:spPr>
          <a:xfrm>
            <a:off x="4659125" y="948800"/>
            <a:ext cx="11185076" cy="8384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263"/>
        <p:cNvGrpSpPr/>
        <p:nvPr/>
      </p:nvGrpSpPr>
      <p:grpSpPr>
        <a:xfrm>
          <a:off x="0" y="0"/>
          <a:ext cx="0" cy="0"/>
          <a:chOff x="0" y="0"/>
          <a:chExt cx="0" cy="0"/>
        </a:xfrm>
      </p:grpSpPr>
      <p:cxnSp>
        <p:nvCxnSpPr>
          <p:cNvPr id="264" name="Google Shape;264;p25"/>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265" name="Google Shape;265;p25"/>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266" name="Google Shape;266;p25"/>
          <p:cNvGrpSpPr/>
          <p:nvPr/>
        </p:nvGrpSpPr>
        <p:grpSpPr>
          <a:xfrm>
            <a:off x="-1518251" y="2451397"/>
            <a:ext cx="5563320" cy="5384207"/>
            <a:chOff x="76200" y="81919"/>
            <a:chExt cx="655665" cy="731520"/>
          </a:xfrm>
        </p:grpSpPr>
        <p:sp>
          <p:nvSpPr>
            <p:cNvPr id="267" name="Google Shape;267;p25"/>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5"/>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69" name="Google Shape;269;p25"/>
          <p:cNvSpPr txBox="1"/>
          <p:nvPr/>
        </p:nvSpPr>
        <p:spPr>
          <a:xfrm>
            <a:off x="424969" y="4531525"/>
            <a:ext cx="3620100" cy="9543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dirty="0">
                <a:solidFill>
                  <a:srgbClr val="2E3F42"/>
                </a:solidFill>
                <a:latin typeface="Cormorant Garamond"/>
                <a:ea typeface="Cormorant Garamond"/>
                <a:cs typeface="Cormorant Garamond"/>
                <a:sym typeface="Cormorant Garamond"/>
              </a:rPr>
              <a:t>Output</a:t>
            </a:r>
            <a:endParaRPr sz="100" b="0" i="0" u="none" strike="noStrike" cap="none" dirty="0">
              <a:solidFill>
                <a:srgbClr val="000000"/>
              </a:solidFill>
              <a:latin typeface="Arial"/>
              <a:ea typeface="Arial"/>
              <a:cs typeface="Arial"/>
              <a:sym typeface="Arial"/>
            </a:endParaRPr>
          </a:p>
        </p:txBody>
      </p:sp>
      <p:sp>
        <p:nvSpPr>
          <p:cNvPr id="270" name="Google Shape;270;p25"/>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1" name="Google Shape;271;p25"/>
          <p:cNvGrpSpPr/>
          <p:nvPr/>
        </p:nvGrpSpPr>
        <p:grpSpPr>
          <a:xfrm>
            <a:off x="11515678" y="7351872"/>
            <a:ext cx="1633699" cy="1709591"/>
            <a:chOff x="32623" y="0"/>
            <a:chExt cx="703877" cy="736575"/>
          </a:xfrm>
        </p:grpSpPr>
        <p:sp>
          <p:nvSpPr>
            <p:cNvPr id="272" name="Google Shape;272;p25"/>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5"/>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74" name="Google Shape;274;p25"/>
          <p:cNvPicPr preferRelativeResize="0"/>
          <p:nvPr/>
        </p:nvPicPr>
        <p:blipFill>
          <a:blip r:embed="rId3">
            <a:alphaModFix/>
          </a:blip>
          <a:stretch>
            <a:fillRect/>
          </a:stretch>
        </p:blipFill>
        <p:spPr>
          <a:xfrm>
            <a:off x="5031675" y="793650"/>
            <a:ext cx="12109950" cy="8430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278"/>
        <p:cNvGrpSpPr/>
        <p:nvPr/>
      </p:nvGrpSpPr>
      <p:grpSpPr>
        <a:xfrm>
          <a:off x="0" y="0"/>
          <a:ext cx="0" cy="0"/>
          <a:chOff x="0" y="0"/>
          <a:chExt cx="0" cy="0"/>
        </a:xfrm>
      </p:grpSpPr>
      <p:cxnSp>
        <p:nvCxnSpPr>
          <p:cNvPr id="279" name="Google Shape;279;p26"/>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280" name="Google Shape;280;p26"/>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281" name="Google Shape;281;p26"/>
          <p:cNvGrpSpPr/>
          <p:nvPr/>
        </p:nvGrpSpPr>
        <p:grpSpPr>
          <a:xfrm>
            <a:off x="-1518251" y="2451397"/>
            <a:ext cx="5563320" cy="5384207"/>
            <a:chOff x="76200" y="81919"/>
            <a:chExt cx="655665" cy="731520"/>
          </a:xfrm>
        </p:grpSpPr>
        <p:sp>
          <p:nvSpPr>
            <p:cNvPr id="282" name="Google Shape;282;p26"/>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6"/>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84" name="Google Shape;284;p26"/>
          <p:cNvSpPr txBox="1"/>
          <p:nvPr/>
        </p:nvSpPr>
        <p:spPr>
          <a:xfrm>
            <a:off x="425100" y="3880075"/>
            <a:ext cx="3620100" cy="20613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dirty="0">
                <a:solidFill>
                  <a:srgbClr val="2E3F42"/>
                </a:solidFill>
                <a:latin typeface="Cormorant Garamond"/>
                <a:ea typeface="Cormorant Garamond"/>
                <a:cs typeface="Cormorant Garamond"/>
                <a:sym typeface="Cormorant Garamond"/>
              </a:rPr>
              <a:t>Serial </a:t>
            </a:r>
            <a:endParaRPr sz="6200" b="1" dirty="0">
              <a:solidFill>
                <a:srgbClr val="2E3F42"/>
              </a:solidFill>
              <a:latin typeface="Cormorant Garamond"/>
              <a:ea typeface="Cormorant Garamond"/>
              <a:cs typeface="Cormorant Garamond"/>
              <a:sym typeface="Cormorant Garamond"/>
            </a:endParaRPr>
          </a:p>
          <a:p>
            <a:pPr marL="0" marR="0" lvl="0" indent="0" algn="l" rtl="0">
              <a:lnSpc>
                <a:spcPct val="116000"/>
              </a:lnSpc>
              <a:spcBef>
                <a:spcPts val="0"/>
              </a:spcBef>
              <a:spcAft>
                <a:spcPts val="0"/>
              </a:spcAft>
              <a:buClr>
                <a:srgbClr val="000000"/>
              </a:buClr>
              <a:buSzPts val="9000"/>
              <a:buFont typeface="Arial"/>
              <a:buNone/>
            </a:pPr>
            <a:r>
              <a:rPr lang="en-US" sz="6200" b="1" dirty="0">
                <a:solidFill>
                  <a:srgbClr val="2E3F42"/>
                </a:solidFill>
                <a:latin typeface="Cormorant Garamond"/>
                <a:ea typeface="Cormorant Garamond"/>
                <a:cs typeface="Cormorant Garamond"/>
                <a:sym typeface="Cormorant Garamond"/>
              </a:rPr>
              <a:t>Monitor</a:t>
            </a:r>
            <a:endParaRPr sz="6200" b="1" dirty="0">
              <a:solidFill>
                <a:srgbClr val="2E3F42"/>
              </a:solidFill>
              <a:latin typeface="Cormorant Garamond"/>
              <a:ea typeface="Cormorant Garamond"/>
              <a:cs typeface="Cormorant Garamond"/>
              <a:sym typeface="Cormorant Garamond"/>
            </a:endParaRPr>
          </a:p>
        </p:txBody>
      </p:sp>
      <p:sp>
        <p:nvSpPr>
          <p:cNvPr id="285" name="Google Shape;285;p26"/>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6" name="Google Shape;286;p26"/>
          <p:cNvGrpSpPr/>
          <p:nvPr/>
        </p:nvGrpSpPr>
        <p:grpSpPr>
          <a:xfrm>
            <a:off x="11515678" y="7351872"/>
            <a:ext cx="1633699" cy="1709591"/>
            <a:chOff x="32623" y="0"/>
            <a:chExt cx="703877" cy="736575"/>
          </a:xfrm>
        </p:grpSpPr>
        <p:sp>
          <p:nvSpPr>
            <p:cNvPr id="287" name="Google Shape;287;p26"/>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6"/>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89" name="Google Shape;289;p26"/>
          <p:cNvPicPr preferRelativeResize="0"/>
          <p:nvPr/>
        </p:nvPicPr>
        <p:blipFill>
          <a:blip r:embed="rId3">
            <a:alphaModFix/>
          </a:blip>
          <a:stretch>
            <a:fillRect/>
          </a:stretch>
        </p:blipFill>
        <p:spPr>
          <a:xfrm>
            <a:off x="6512175" y="2451400"/>
            <a:ext cx="8626880" cy="4584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293"/>
        <p:cNvGrpSpPr/>
        <p:nvPr/>
      </p:nvGrpSpPr>
      <p:grpSpPr>
        <a:xfrm>
          <a:off x="0" y="0"/>
          <a:ext cx="0" cy="0"/>
          <a:chOff x="0" y="0"/>
          <a:chExt cx="0" cy="0"/>
        </a:xfrm>
      </p:grpSpPr>
      <p:cxnSp>
        <p:nvCxnSpPr>
          <p:cNvPr id="294" name="Google Shape;294;p27"/>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295" name="Google Shape;295;p27"/>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296" name="Google Shape;296;p27"/>
          <p:cNvGrpSpPr/>
          <p:nvPr/>
        </p:nvGrpSpPr>
        <p:grpSpPr>
          <a:xfrm>
            <a:off x="-1518251" y="2451397"/>
            <a:ext cx="5563320" cy="5384207"/>
            <a:chOff x="76200" y="81919"/>
            <a:chExt cx="655665" cy="731520"/>
          </a:xfrm>
        </p:grpSpPr>
        <p:sp>
          <p:nvSpPr>
            <p:cNvPr id="297" name="Google Shape;297;p27"/>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7"/>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9" name="Google Shape;299;p27"/>
          <p:cNvSpPr txBox="1"/>
          <p:nvPr/>
        </p:nvSpPr>
        <p:spPr>
          <a:xfrm>
            <a:off x="424969" y="4647300"/>
            <a:ext cx="3620100" cy="9543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dirty="0">
                <a:solidFill>
                  <a:srgbClr val="2E3F42"/>
                </a:solidFill>
                <a:latin typeface="Cormorant Garamond"/>
                <a:ea typeface="Cormorant Garamond"/>
                <a:cs typeface="Cormorant Garamond"/>
                <a:sym typeface="Cormorant Garamond"/>
              </a:rPr>
              <a:t>Subscribe</a:t>
            </a:r>
            <a:endParaRPr sz="100" b="0" i="0" u="none" strike="noStrike" cap="none" dirty="0">
              <a:solidFill>
                <a:srgbClr val="000000"/>
              </a:solidFill>
              <a:latin typeface="Arial"/>
              <a:ea typeface="Arial"/>
              <a:cs typeface="Arial"/>
              <a:sym typeface="Arial"/>
            </a:endParaRPr>
          </a:p>
        </p:txBody>
      </p:sp>
      <p:sp>
        <p:nvSpPr>
          <p:cNvPr id="300" name="Google Shape;300;p27"/>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 name="Google Shape;301;p27"/>
          <p:cNvGrpSpPr/>
          <p:nvPr/>
        </p:nvGrpSpPr>
        <p:grpSpPr>
          <a:xfrm>
            <a:off x="11515678" y="7351872"/>
            <a:ext cx="1633699" cy="1709591"/>
            <a:chOff x="32623" y="0"/>
            <a:chExt cx="703877" cy="736575"/>
          </a:xfrm>
        </p:grpSpPr>
        <p:sp>
          <p:nvSpPr>
            <p:cNvPr id="302" name="Google Shape;302;p27"/>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04" name="Google Shape;304;p27"/>
          <p:cNvPicPr preferRelativeResize="0"/>
          <p:nvPr/>
        </p:nvPicPr>
        <p:blipFill>
          <a:blip r:embed="rId3">
            <a:alphaModFix/>
          </a:blip>
          <a:stretch>
            <a:fillRect/>
          </a:stretch>
        </p:blipFill>
        <p:spPr>
          <a:xfrm>
            <a:off x="4395025" y="1682675"/>
            <a:ext cx="13030226" cy="6883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308"/>
        <p:cNvGrpSpPr/>
        <p:nvPr/>
      </p:nvGrpSpPr>
      <p:grpSpPr>
        <a:xfrm>
          <a:off x="0" y="0"/>
          <a:ext cx="0" cy="0"/>
          <a:chOff x="0" y="0"/>
          <a:chExt cx="0" cy="0"/>
        </a:xfrm>
      </p:grpSpPr>
      <p:cxnSp>
        <p:nvCxnSpPr>
          <p:cNvPr id="309" name="Google Shape;309;p28"/>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310" name="Google Shape;310;p28"/>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311" name="Google Shape;311;p28"/>
          <p:cNvGrpSpPr/>
          <p:nvPr/>
        </p:nvGrpSpPr>
        <p:grpSpPr>
          <a:xfrm>
            <a:off x="-1518251" y="2451397"/>
            <a:ext cx="5563320" cy="5384207"/>
            <a:chOff x="76200" y="81919"/>
            <a:chExt cx="655665" cy="731520"/>
          </a:xfrm>
        </p:grpSpPr>
        <p:sp>
          <p:nvSpPr>
            <p:cNvPr id="312" name="Google Shape;312;p28"/>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8"/>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14" name="Google Shape;314;p28"/>
          <p:cNvSpPr txBox="1"/>
          <p:nvPr/>
        </p:nvSpPr>
        <p:spPr>
          <a:xfrm>
            <a:off x="542779" y="4528775"/>
            <a:ext cx="3620100" cy="9543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dirty="0">
                <a:solidFill>
                  <a:srgbClr val="2E3F42"/>
                </a:solidFill>
                <a:latin typeface="Cormorant Garamond"/>
                <a:ea typeface="Cormorant Garamond"/>
                <a:cs typeface="Cormorant Garamond"/>
                <a:sym typeface="Cormorant Garamond"/>
              </a:rPr>
              <a:t>Publish</a:t>
            </a:r>
            <a:endParaRPr sz="100" b="0" i="0" u="none" strike="noStrike" cap="none" dirty="0">
              <a:solidFill>
                <a:srgbClr val="000000"/>
              </a:solidFill>
              <a:latin typeface="Arial"/>
              <a:ea typeface="Arial"/>
              <a:cs typeface="Arial"/>
              <a:sym typeface="Arial"/>
            </a:endParaRPr>
          </a:p>
        </p:txBody>
      </p:sp>
      <p:sp>
        <p:nvSpPr>
          <p:cNvPr id="315" name="Google Shape;315;p28"/>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6" name="Google Shape;316;p28"/>
          <p:cNvGrpSpPr/>
          <p:nvPr/>
        </p:nvGrpSpPr>
        <p:grpSpPr>
          <a:xfrm>
            <a:off x="11515678" y="7351872"/>
            <a:ext cx="1633699" cy="1709591"/>
            <a:chOff x="32623" y="0"/>
            <a:chExt cx="703877" cy="736575"/>
          </a:xfrm>
        </p:grpSpPr>
        <p:sp>
          <p:nvSpPr>
            <p:cNvPr id="317" name="Google Shape;317;p28"/>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8"/>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19" name="Google Shape;319;p28"/>
          <p:cNvPicPr preferRelativeResize="0"/>
          <p:nvPr/>
        </p:nvPicPr>
        <p:blipFill>
          <a:blip r:embed="rId3">
            <a:alphaModFix/>
          </a:blip>
          <a:stretch>
            <a:fillRect/>
          </a:stretch>
        </p:blipFill>
        <p:spPr>
          <a:xfrm>
            <a:off x="4440950" y="863450"/>
            <a:ext cx="11782425" cy="4619625"/>
          </a:xfrm>
          <a:prstGeom prst="rect">
            <a:avLst/>
          </a:prstGeom>
          <a:noFill/>
          <a:ln>
            <a:noFill/>
          </a:ln>
        </p:spPr>
      </p:pic>
      <p:pic>
        <p:nvPicPr>
          <p:cNvPr id="320" name="Google Shape;320;p28"/>
          <p:cNvPicPr preferRelativeResize="0"/>
          <p:nvPr/>
        </p:nvPicPr>
        <p:blipFill>
          <a:blip r:embed="rId4">
            <a:alphaModFix/>
          </a:blip>
          <a:stretch>
            <a:fillRect/>
          </a:stretch>
        </p:blipFill>
        <p:spPr>
          <a:xfrm>
            <a:off x="5790425" y="6030550"/>
            <a:ext cx="9611325" cy="2674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324"/>
        <p:cNvGrpSpPr/>
        <p:nvPr/>
      </p:nvGrpSpPr>
      <p:grpSpPr>
        <a:xfrm>
          <a:off x="0" y="0"/>
          <a:ext cx="0" cy="0"/>
          <a:chOff x="0" y="0"/>
          <a:chExt cx="0" cy="0"/>
        </a:xfrm>
      </p:grpSpPr>
      <p:cxnSp>
        <p:nvCxnSpPr>
          <p:cNvPr id="325" name="Google Shape;325;p29"/>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326" name="Google Shape;326;p29"/>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327" name="Google Shape;327;p29"/>
          <p:cNvGrpSpPr/>
          <p:nvPr/>
        </p:nvGrpSpPr>
        <p:grpSpPr>
          <a:xfrm>
            <a:off x="-1277050" y="2451396"/>
            <a:ext cx="5563320" cy="5384207"/>
            <a:chOff x="76200" y="81919"/>
            <a:chExt cx="655665" cy="731520"/>
          </a:xfrm>
        </p:grpSpPr>
        <p:sp>
          <p:nvSpPr>
            <p:cNvPr id="328" name="Google Shape;328;p29"/>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9"/>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30" name="Google Shape;330;p29"/>
          <p:cNvSpPr txBox="1"/>
          <p:nvPr/>
        </p:nvSpPr>
        <p:spPr>
          <a:xfrm>
            <a:off x="368710" y="4112849"/>
            <a:ext cx="3757500" cy="20613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dirty="0">
                <a:solidFill>
                  <a:srgbClr val="2E3F42"/>
                </a:solidFill>
                <a:latin typeface="Cormorant Garamond"/>
                <a:ea typeface="Cormorant Garamond"/>
                <a:cs typeface="Cormorant Garamond"/>
                <a:sym typeface="Cormorant Garamond"/>
              </a:rPr>
              <a:t>Circuit Connection</a:t>
            </a:r>
            <a:endParaRPr sz="100" b="0" i="0" u="none" strike="noStrike" cap="none" dirty="0">
              <a:solidFill>
                <a:srgbClr val="000000"/>
              </a:solidFill>
              <a:latin typeface="Arial"/>
              <a:ea typeface="Arial"/>
              <a:cs typeface="Arial"/>
              <a:sym typeface="Arial"/>
            </a:endParaRPr>
          </a:p>
        </p:txBody>
      </p:sp>
      <p:sp>
        <p:nvSpPr>
          <p:cNvPr id="331" name="Google Shape;331;p29"/>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 name="Google Shape;332;p29"/>
          <p:cNvGrpSpPr/>
          <p:nvPr/>
        </p:nvGrpSpPr>
        <p:grpSpPr>
          <a:xfrm>
            <a:off x="11515678" y="7351872"/>
            <a:ext cx="1633699" cy="1709591"/>
            <a:chOff x="32623" y="0"/>
            <a:chExt cx="703877" cy="736575"/>
          </a:xfrm>
        </p:grpSpPr>
        <p:sp>
          <p:nvSpPr>
            <p:cNvPr id="333" name="Google Shape;333;p29"/>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9"/>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35" name="Google Shape;335;p29"/>
          <p:cNvPicPr preferRelativeResize="0"/>
          <p:nvPr/>
        </p:nvPicPr>
        <p:blipFill>
          <a:blip r:embed="rId3">
            <a:alphaModFix/>
          </a:blip>
          <a:stretch>
            <a:fillRect/>
          </a:stretch>
        </p:blipFill>
        <p:spPr>
          <a:xfrm>
            <a:off x="5790294" y="2306163"/>
            <a:ext cx="10020586" cy="56365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339"/>
        <p:cNvGrpSpPr/>
        <p:nvPr/>
      </p:nvGrpSpPr>
      <p:grpSpPr>
        <a:xfrm>
          <a:off x="0" y="0"/>
          <a:ext cx="0" cy="0"/>
          <a:chOff x="0" y="0"/>
          <a:chExt cx="0" cy="0"/>
        </a:xfrm>
      </p:grpSpPr>
      <p:cxnSp>
        <p:nvCxnSpPr>
          <p:cNvPr id="340" name="Google Shape;340;p30"/>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341" name="Google Shape;341;p30"/>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sp>
        <p:nvSpPr>
          <p:cNvPr id="342" name="Google Shape;342;p30"/>
          <p:cNvSpPr txBox="1"/>
          <p:nvPr/>
        </p:nvSpPr>
        <p:spPr>
          <a:xfrm>
            <a:off x="6412500" y="4123650"/>
            <a:ext cx="11875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200" b="1">
                <a:latin typeface="Times New Roman"/>
                <a:ea typeface="Times New Roman"/>
                <a:cs typeface="Times New Roman"/>
                <a:sym typeface="Times New Roman"/>
              </a:rPr>
              <a:t>Thank You</a:t>
            </a:r>
            <a:endParaRPr sz="7200" b="1">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96"/>
        <p:cNvGrpSpPr/>
        <p:nvPr/>
      </p:nvGrpSpPr>
      <p:grpSpPr>
        <a:xfrm>
          <a:off x="0" y="0"/>
          <a:ext cx="0" cy="0"/>
          <a:chOff x="0" y="0"/>
          <a:chExt cx="0" cy="0"/>
        </a:xfrm>
      </p:grpSpPr>
      <p:cxnSp>
        <p:nvCxnSpPr>
          <p:cNvPr id="97" name="Google Shape;97;p14"/>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98" name="Google Shape;98;p14"/>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99" name="Google Shape;99;p14"/>
          <p:cNvGrpSpPr/>
          <p:nvPr/>
        </p:nvGrpSpPr>
        <p:grpSpPr>
          <a:xfrm>
            <a:off x="14855098" y="1695215"/>
            <a:ext cx="6865795" cy="6896570"/>
            <a:chOff x="1813" y="0"/>
            <a:chExt cx="809173" cy="812800"/>
          </a:xfrm>
        </p:grpSpPr>
        <p:sp>
          <p:nvSpPr>
            <p:cNvPr id="100" name="Google Shape;10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2" name="Google Shape;102;p14"/>
          <p:cNvGrpSpPr/>
          <p:nvPr/>
        </p:nvGrpSpPr>
        <p:grpSpPr>
          <a:xfrm>
            <a:off x="-2246580" y="1695215"/>
            <a:ext cx="6865795" cy="6896570"/>
            <a:chOff x="1813" y="0"/>
            <a:chExt cx="809173" cy="812800"/>
          </a:xfrm>
        </p:grpSpPr>
        <p:sp>
          <p:nvSpPr>
            <p:cNvPr id="103" name="Google Shape;10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5" name="Google Shape;105;p14"/>
          <p:cNvSpPr txBox="1"/>
          <p:nvPr/>
        </p:nvSpPr>
        <p:spPr>
          <a:xfrm>
            <a:off x="281486" y="3715390"/>
            <a:ext cx="6043200" cy="2356414"/>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4400" b="1" dirty="0">
                <a:solidFill>
                  <a:srgbClr val="2E3F42"/>
                </a:solidFill>
                <a:latin typeface="Cormorant Garamond"/>
                <a:ea typeface="Cormorant Garamond"/>
                <a:cs typeface="Cormorant Garamond"/>
                <a:sym typeface="Cormorant Garamond"/>
              </a:rPr>
              <a:t>IOT SYSTEM </a:t>
            </a:r>
            <a:endParaRPr sz="4400" b="1" dirty="0">
              <a:solidFill>
                <a:srgbClr val="2E3F42"/>
              </a:solidFill>
              <a:latin typeface="Cormorant Garamond"/>
              <a:ea typeface="Cormorant Garamond"/>
              <a:cs typeface="Cormorant Garamond"/>
              <a:sym typeface="Cormorant Garamond"/>
            </a:endParaRPr>
          </a:p>
          <a:p>
            <a:pPr marL="0" marR="0" lvl="0" indent="0" algn="l" rtl="0">
              <a:lnSpc>
                <a:spcPct val="116000"/>
              </a:lnSpc>
              <a:spcBef>
                <a:spcPts val="0"/>
              </a:spcBef>
              <a:spcAft>
                <a:spcPts val="0"/>
              </a:spcAft>
              <a:buClr>
                <a:srgbClr val="000000"/>
              </a:buClr>
              <a:buSzPts val="9000"/>
              <a:buFont typeface="Arial"/>
              <a:buNone/>
            </a:pPr>
            <a:r>
              <a:rPr lang="en-US" sz="4400" b="1" dirty="0">
                <a:solidFill>
                  <a:srgbClr val="2E3F42"/>
                </a:solidFill>
                <a:latin typeface="Cormorant Garamond"/>
                <a:ea typeface="Cormorant Garamond"/>
                <a:cs typeface="Cormorant Garamond"/>
                <a:sym typeface="Cormorant Garamond"/>
              </a:rPr>
              <a:t>FOR WEATHER MONITORING</a:t>
            </a:r>
            <a:endParaRPr sz="4400" b="0" i="0" u="none" strike="noStrike" cap="none" dirty="0">
              <a:solidFill>
                <a:srgbClr val="000000"/>
              </a:solidFill>
              <a:latin typeface="Arial"/>
              <a:ea typeface="Arial"/>
              <a:cs typeface="Arial"/>
              <a:sym typeface="Arial"/>
            </a:endParaRPr>
          </a:p>
        </p:txBody>
      </p:sp>
      <p:sp>
        <p:nvSpPr>
          <p:cNvPr id="106" name="Google Shape;106;p14"/>
          <p:cNvSpPr/>
          <p:nvPr/>
        </p:nvSpPr>
        <p:spPr>
          <a:xfrm>
            <a:off x="13297413" y="5941379"/>
            <a:ext cx="12446" cy="260851"/>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 name="Google Shape;107;p14"/>
          <p:cNvGrpSpPr/>
          <p:nvPr/>
        </p:nvGrpSpPr>
        <p:grpSpPr>
          <a:xfrm>
            <a:off x="11515679" y="7351872"/>
            <a:ext cx="1633948" cy="1709661"/>
            <a:chOff x="32623" y="0"/>
            <a:chExt cx="703977" cy="736600"/>
          </a:xfrm>
        </p:grpSpPr>
        <p:sp>
          <p:nvSpPr>
            <p:cNvPr id="108" name="Google Shape;108;p14"/>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0" name="Google Shape;110;p14"/>
          <p:cNvSpPr txBox="1"/>
          <p:nvPr/>
        </p:nvSpPr>
        <p:spPr>
          <a:xfrm>
            <a:off x="4629438" y="1225467"/>
            <a:ext cx="13268608" cy="8623899"/>
          </a:xfrm>
          <a:prstGeom prst="rect">
            <a:avLst/>
          </a:prstGeom>
          <a:noFill/>
          <a:ln>
            <a:noFill/>
          </a:ln>
        </p:spPr>
        <p:txBody>
          <a:bodyPr spcFirstLastPara="1" wrap="square" lIns="0" tIns="0" rIns="0" bIns="0" anchor="t" anchorCtr="0">
            <a:spAutoFit/>
          </a:bodyPr>
          <a:lstStyle/>
          <a:p>
            <a:pPr marL="457200" marR="0" lvl="0" indent="-400050" algn="l" rtl="0">
              <a:lnSpc>
                <a:spcPct val="120000"/>
              </a:lnSpc>
              <a:spcBef>
                <a:spcPts val="0"/>
              </a:spcBef>
              <a:spcAft>
                <a:spcPts val="0"/>
              </a:spcAft>
              <a:buClr>
                <a:srgbClr val="2E3F42"/>
              </a:buClr>
              <a:buSzPts val="2700"/>
              <a:buFont typeface="Lato"/>
              <a:buChar char="●"/>
            </a:pPr>
            <a:r>
              <a:rPr lang="en-US" sz="2700" dirty="0">
                <a:solidFill>
                  <a:srgbClr val="2E3F42"/>
                </a:solidFill>
                <a:latin typeface="Lato"/>
                <a:ea typeface="Lato"/>
                <a:cs typeface="Lato"/>
                <a:sym typeface="Lato"/>
              </a:rPr>
              <a:t>The system proposed is an advanced solution for weather monitoring that uses AWS IoT to make its real time data easily accessible over a very wide range.</a:t>
            </a:r>
            <a:endParaRPr sz="2700" dirty="0">
              <a:solidFill>
                <a:srgbClr val="2E3F42"/>
              </a:solidFill>
              <a:latin typeface="Lato"/>
              <a:ea typeface="Lato"/>
              <a:cs typeface="Lato"/>
              <a:sym typeface="Lato"/>
            </a:endParaRPr>
          </a:p>
          <a:p>
            <a:pPr marL="914400" marR="0" lvl="0" indent="0" algn="l" rtl="0">
              <a:lnSpc>
                <a:spcPct val="120000"/>
              </a:lnSpc>
              <a:spcBef>
                <a:spcPts val="0"/>
              </a:spcBef>
              <a:spcAft>
                <a:spcPts val="0"/>
              </a:spcAft>
              <a:buNone/>
            </a:pPr>
            <a:endParaRPr sz="2700" dirty="0">
              <a:solidFill>
                <a:srgbClr val="2E3F42"/>
              </a:solidFill>
              <a:latin typeface="Lato"/>
              <a:ea typeface="Lato"/>
              <a:cs typeface="Lato"/>
              <a:sym typeface="Lato"/>
            </a:endParaRPr>
          </a:p>
          <a:p>
            <a:pPr marL="457200" marR="0" lvl="0" indent="-400050" algn="l" rtl="0">
              <a:lnSpc>
                <a:spcPct val="120000"/>
              </a:lnSpc>
              <a:spcBef>
                <a:spcPts val="0"/>
              </a:spcBef>
              <a:spcAft>
                <a:spcPts val="0"/>
              </a:spcAft>
              <a:buClr>
                <a:srgbClr val="2E3F42"/>
              </a:buClr>
              <a:buSzPts val="2700"/>
              <a:buFont typeface="Lato"/>
              <a:buChar char="●"/>
            </a:pPr>
            <a:r>
              <a:rPr lang="en-US" sz="2700" dirty="0">
                <a:solidFill>
                  <a:srgbClr val="212529"/>
                </a:solidFill>
                <a:highlight>
                  <a:srgbClr val="D8DEDF"/>
                </a:highlight>
                <a:latin typeface="Lato"/>
                <a:ea typeface="Lato"/>
                <a:cs typeface="Lato"/>
                <a:sym typeface="Lato"/>
              </a:rPr>
              <a:t>When objects like an environment furnished with sensor devices, microcontrollers, and different software applications become a self-monitoring and self-protecting environment, it is called a smart environment.</a:t>
            </a:r>
            <a:endParaRPr sz="2700" dirty="0">
              <a:solidFill>
                <a:srgbClr val="212529"/>
              </a:solidFill>
              <a:highlight>
                <a:srgbClr val="D8DEDF"/>
              </a:highlight>
              <a:latin typeface="Lato"/>
              <a:ea typeface="Lato"/>
              <a:cs typeface="Lato"/>
              <a:sym typeface="Lato"/>
            </a:endParaRPr>
          </a:p>
          <a:p>
            <a:pPr marL="914400" marR="0" lvl="0" indent="0" algn="l" rtl="0">
              <a:lnSpc>
                <a:spcPct val="120000"/>
              </a:lnSpc>
              <a:spcBef>
                <a:spcPts val="0"/>
              </a:spcBef>
              <a:spcAft>
                <a:spcPts val="0"/>
              </a:spcAft>
              <a:buNone/>
            </a:pPr>
            <a:endParaRPr sz="2700" dirty="0">
              <a:solidFill>
                <a:srgbClr val="212529"/>
              </a:solidFill>
              <a:highlight>
                <a:srgbClr val="D8DEDF"/>
              </a:highlight>
              <a:latin typeface="Lato"/>
              <a:ea typeface="Lato"/>
              <a:cs typeface="Lato"/>
              <a:sym typeface="Lato"/>
            </a:endParaRPr>
          </a:p>
          <a:p>
            <a:pPr marL="457200" marR="0" lvl="0" indent="-400050" algn="l" rtl="0">
              <a:lnSpc>
                <a:spcPct val="120000"/>
              </a:lnSpc>
              <a:spcBef>
                <a:spcPts val="0"/>
              </a:spcBef>
              <a:spcAft>
                <a:spcPts val="0"/>
              </a:spcAft>
              <a:buClr>
                <a:srgbClr val="212529"/>
              </a:buClr>
              <a:buSzPts val="2700"/>
              <a:buFont typeface="Lato"/>
              <a:buChar char="●"/>
            </a:pPr>
            <a:r>
              <a:rPr lang="en-US" sz="2700" dirty="0">
                <a:solidFill>
                  <a:srgbClr val="212529"/>
                </a:solidFill>
                <a:highlight>
                  <a:srgbClr val="D8DEDF"/>
                </a:highlight>
                <a:latin typeface="Lato"/>
                <a:ea typeface="Lato"/>
                <a:cs typeface="Lato"/>
                <a:sym typeface="Lato"/>
              </a:rPr>
              <a:t>The </a:t>
            </a:r>
            <a:r>
              <a:rPr lang="en-US" sz="2700" dirty="0">
                <a:solidFill>
                  <a:schemeClr val="dk1"/>
                </a:solidFill>
                <a:highlight>
                  <a:srgbClr val="D8DEDF"/>
                </a:highlight>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system uses sensors</a:t>
            </a:r>
            <a:r>
              <a:rPr lang="en-US" sz="2700" dirty="0">
                <a:solidFill>
                  <a:srgbClr val="212529"/>
                </a:solidFill>
                <a:highlight>
                  <a:srgbClr val="D8DEDF"/>
                </a:highlight>
                <a:latin typeface="Lato"/>
                <a:ea typeface="Lato"/>
                <a:cs typeface="Lato"/>
                <a:sym typeface="Lato"/>
              </a:rPr>
              <a:t> to monitor environmental parameters such as temperature and relative humidity. </a:t>
            </a:r>
            <a:endParaRPr sz="2700" dirty="0">
              <a:solidFill>
                <a:srgbClr val="212529"/>
              </a:solidFill>
              <a:highlight>
                <a:srgbClr val="D8DEDF"/>
              </a:highlight>
              <a:latin typeface="Lato"/>
              <a:ea typeface="Lato"/>
              <a:cs typeface="Lato"/>
              <a:sym typeface="Lato"/>
            </a:endParaRPr>
          </a:p>
          <a:p>
            <a:pPr marL="914400" marR="0" lvl="0" indent="0" algn="l" rtl="0">
              <a:lnSpc>
                <a:spcPct val="120000"/>
              </a:lnSpc>
              <a:spcBef>
                <a:spcPts val="0"/>
              </a:spcBef>
              <a:spcAft>
                <a:spcPts val="0"/>
              </a:spcAft>
              <a:buNone/>
            </a:pPr>
            <a:endParaRPr sz="2700" dirty="0">
              <a:solidFill>
                <a:srgbClr val="212529"/>
              </a:solidFill>
              <a:highlight>
                <a:srgbClr val="D8DEDF"/>
              </a:highlight>
              <a:latin typeface="Lato"/>
              <a:ea typeface="Lato"/>
              <a:cs typeface="Lato"/>
              <a:sym typeface="Lato"/>
            </a:endParaRPr>
          </a:p>
          <a:p>
            <a:pPr marL="457200" marR="0" lvl="0" indent="-400050" algn="l" rtl="0">
              <a:lnSpc>
                <a:spcPct val="120000"/>
              </a:lnSpc>
              <a:spcBef>
                <a:spcPts val="0"/>
              </a:spcBef>
              <a:spcAft>
                <a:spcPts val="0"/>
              </a:spcAft>
              <a:buClr>
                <a:srgbClr val="212529"/>
              </a:buClr>
              <a:buSzPts val="2700"/>
              <a:buFont typeface="Lato"/>
              <a:buChar char="●"/>
            </a:pPr>
            <a:r>
              <a:rPr lang="en-US" sz="2700" dirty="0">
                <a:solidFill>
                  <a:srgbClr val="212529"/>
                </a:solidFill>
                <a:highlight>
                  <a:srgbClr val="D8DEDF"/>
                </a:highlight>
                <a:latin typeface="Lato"/>
                <a:ea typeface="Lato"/>
                <a:cs typeface="Lato"/>
                <a:sym typeface="Lato"/>
              </a:rPr>
              <a:t>Then, it sends the data to a web page.</a:t>
            </a:r>
            <a:endParaRPr sz="2700" dirty="0">
              <a:solidFill>
                <a:srgbClr val="212529"/>
              </a:solidFill>
              <a:highlight>
                <a:srgbClr val="D8DEDF"/>
              </a:highlight>
              <a:latin typeface="Lato"/>
              <a:ea typeface="Lato"/>
              <a:cs typeface="Lato"/>
              <a:sym typeface="Lato"/>
            </a:endParaRPr>
          </a:p>
          <a:p>
            <a:pPr marL="914400" marR="0" lvl="0" indent="0" algn="l" rtl="0">
              <a:lnSpc>
                <a:spcPct val="120000"/>
              </a:lnSpc>
              <a:spcBef>
                <a:spcPts val="0"/>
              </a:spcBef>
              <a:spcAft>
                <a:spcPts val="0"/>
              </a:spcAft>
              <a:buNone/>
            </a:pPr>
            <a:endParaRPr sz="2700" dirty="0">
              <a:solidFill>
                <a:srgbClr val="212529"/>
              </a:solidFill>
              <a:highlight>
                <a:srgbClr val="D8DEDF"/>
              </a:highlight>
              <a:latin typeface="Lato"/>
              <a:ea typeface="Lato"/>
              <a:cs typeface="Lato"/>
              <a:sym typeface="Lato"/>
            </a:endParaRPr>
          </a:p>
          <a:p>
            <a:pPr marL="457200" marR="0" lvl="0" indent="-400050" algn="l" rtl="0">
              <a:lnSpc>
                <a:spcPct val="120000"/>
              </a:lnSpc>
              <a:spcBef>
                <a:spcPts val="0"/>
              </a:spcBef>
              <a:spcAft>
                <a:spcPts val="0"/>
              </a:spcAft>
              <a:buClr>
                <a:srgbClr val="212529"/>
              </a:buClr>
              <a:buSzPts val="2700"/>
              <a:buFont typeface="Lato"/>
              <a:buChar char="●"/>
            </a:pPr>
            <a:r>
              <a:rPr lang="en-US" sz="2700" dirty="0">
                <a:solidFill>
                  <a:srgbClr val="212529"/>
                </a:solidFill>
                <a:highlight>
                  <a:srgbClr val="D8DEDF"/>
                </a:highlight>
                <a:latin typeface="Lato"/>
                <a:ea typeface="Lato"/>
                <a:cs typeface="Lato"/>
                <a:sym typeface="Lato"/>
              </a:rPr>
              <a:t>The data updated from this system can be accessed on the internet from anywhere in the world. The embedded system enables the user to access the various criteria and store the data in the cloud.</a:t>
            </a:r>
            <a:endParaRPr sz="2700" dirty="0">
              <a:solidFill>
                <a:srgbClr val="212529"/>
              </a:solidFill>
              <a:highlight>
                <a:srgbClr val="D8DEDF"/>
              </a:highlight>
              <a:latin typeface="Lato"/>
              <a:ea typeface="Lato"/>
              <a:cs typeface="Lato"/>
              <a:sym typeface="Lato"/>
            </a:endParaRPr>
          </a:p>
          <a:p>
            <a:pPr marL="457200" marR="0" lvl="0" indent="0" algn="l" rtl="0">
              <a:lnSpc>
                <a:spcPct val="120000"/>
              </a:lnSpc>
              <a:spcBef>
                <a:spcPts val="0"/>
              </a:spcBef>
              <a:spcAft>
                <a:spcPts val="0"/>
              </a:spcAft>
              <a:buNone/>
            </a:pPr>
            <a:endParaRPr sz="3100" dirty="0">
              <a:solidFill>
                <a:srgbClr val="2E3F42"/>
              </a:solidFill>
              <a:latin typeface="Lato"/>
              <a:ea typeface="Lato"/>
              <a:cs typeface="Lato"/>
              <a:sym typeface="Lato"/>
            </a:endParaRPr>
          </a:p>
          <a:p>
            <a:pPr marL="914400" marR="0" lvl="0" indent="0" algn="l" rtl="0">
              <a:lnSpc>
                <a:spcPct val="120000"/>
              </a:lnSpc>
              <a:spcBef>
                <a:spcPts val="0"/>
              </a:spcBef>
              <a:spcAft>
                <a:spcPts val="0"/>
              </a:spcAft>
              <a:buNone/>
            </a:pPr>
            <a:endParaRPr sz="3100" dirty="0">
              <a:solidFill>
                <a:srgbClr val="2E3F4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6C6D"/>
        </a:solidFill>
        <a:effectLst/>
      </p:bgPr>
    </p:bg>
    <p:spTree>
      <p:nvGrpSpPr>
        <p:cNvPr id="1" name="Shape 114"/>
        <p:cNvGrpSpPr/>
        <p:nvPr/>
      </p:nvGrpSpPr>
      <p:grpSpPr>
        <a:xfrm>
          <a:off x="0" y="0"/>
          <a:ext cx="0" cy="0"/>
          <a:chOff x="0" y="0"/>
          <a:chExt cx="0" cy="0"/>
        </a:xfrm>
      </p:grpSpPr>
      <p:sp>
        <p:nvSpPr>
          <p:cNvPr id="115" name="Google Shape;115;p15"/>
          <p:cNvSpPr txBox="1"/>
          <p:nvPr/>
        </p:nvSpPr>
        <p:spPr>
          <a:xfrm>
            <a:off x="4294190" y="3042075"/>
            <a:ext cx="4320900" cy="461700"/>
          </a:xfrm>
          <a:prstGeom prst="rect">
            <a:avLst/>
          </a:prstGeom>
          <a:noFill/>
          <a:ln>
            <a:noFill/>
          </a:ln>
        </p:spPr>
        <p:txBody>
          <a:bodyPr spcFirstLastPara="1" wrap="square" lIns="0" tIns="0" rIns="0" bIns="0" anchor="t" anchorCtr="0">
            <a:spAutoFit/>
          </a:bodyPr>
          <a:lstStyle/>
          <a:p>
            <a:pPr marL="0" marR="0" lvl="0" indent="0" algn="l" rtl="0">
              <a:lnSpc>
                <a:spcPct val="116004"/>
              </a:lnSpc>
              <a:spcBef>
                <a:spcPts val="0"/>
              </a:spcBef>
              <a:spcAft>
                <a:spcPts val="0"/>
              </a:spcAft>
              <a:buClr>
                <a:srgbClr val="000000"/>
              </a:buClr>
              <a:buSzPts val="3299"/>
              <a:buFont typeface="Arial"/>
              <a:buNone/>
            </a:pPr>
            <a:r>
              <a:rPr lang="en-US" sz="3000" b="1" dirty="0">
                <a:solidFill>
                  <a:schemeClr val="lt1"/>
                </a:solidFill>
                <a:latin typeface="Cormorant Garamond"/>
                <a:ea typeface="Cormorant Garamond"/>
                <a:cs typeface="Cormorant Garamond"/>
                <a:sym typeface="Cormorant Garamond"/>
              </a:rPr>
              <a:t>ESP8266</a:t>
            </a:r>
            <a:endParaRPr sz="3000" b="0" i="0" strike="noStrike" cap="none" dirty="0">
              <a:solidFill>
                <a:schemeClr val="lt1"/>
              </a:solidFill>
              <a:latin typeface="Arial"/>
              <a:ea typeface="Arial"/>
              <a:cs typeface="Arial"/>
              <a:sym typeface="Arial"/>
            </a:endParaRPr>
          </a:p>
        </p:txBody>
      </p:sp>
      <p:sp>
        <p:nvSpPr>
          <p:cNvPr id="116" name="Google Shape;116;p15"/>
          <p:cNvSpPr txBox="1"/>
          <p:nvPr/>
        </p:nvSpPr>
        <p:spPr>
          <a:xfrm>
            <a:off x="2089370" y="32977"/>
            <a:ext cx="15153600" cy="13854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9000" b="1">
                <a:solidFill>
                  <a:srgbClr val="D8DEDF"/>
                </a:solidFill>
                <a:latin typeface="Cormorant Garamond"/>
                <a:ea typeface="Cormorant Garamond"/>
                <a:cs typeface="Cormorant Garamond"/>
                <a:sym typeface="Cormorant Garamond"/>
              </a:rPr>
              <a:t>          </a:t>
            </a:r>
            <a:r>
              <a:rPr lang="en-US" sz="7700" b="1">
                <a:solidFill>
                  <a:srgbClr val="D8DEDF"/>
                </a:solidFill>
                <a:latin typeface="Cormorant Garamond"/>
                <a:ea typeface="Cormorant Garamond"/>
                <a:cs typeface="Cormorant Garamond"/>
                <a:sym typeface="Cormorant Garamond"/>
              </a:rPr>
              <a:t>    COMPONENTS</a:t>
            </a:r>
            <a:endParaRPr sz="100" b="0" i="0" u="none" strike="noStrike" cap="none">
              <a:solidFill>
                <a:srgbClr val="000000"/>
              </a:solidFill>
              <a:latin typeface="Arial"/>
              <a:ea typeface="Arial"/>
              <a:cs typeface="Arial"/>
              <a:sym typeface="Arial"/>
            </a:endParaRPr>
          </a:p>
        </p:txBody>
      </p:sp>
      <p:pic>
        <p:nvPicPr>
          <p:cNvPr id="117" name="Google Shape;117;p15"/>
          <p:cNvPicPr preferRelativeResize="0"/>
          <p:nvPr/>
        </p:nvPicPr>
        <p:blipFill rotWithShape="1">
          <a:blip r:embed="rId3">
            <a:alphaModFix/>
          </a:blip>
          <a:srcRect l="21646" r="19928" b="8130"/>
          <a:stretch/>
        </p:blipFill>
        <p:spPr>
          <a:xfrm>
            <a:off x="965138" y="1947450"/>
            <a:ext cx="2810662" cy="3112650"/>
          </a:xfrm>
          <a:prstGeom prst="rect">
            <a:avLst/>
          </a:prstGeom>
          <a:noFill/>
          <a:ln>
            <a:noFill/>
          </a:ln>
        </p:spPr>
      </p:pic>
      <p:pic>
        <p:nvPicPr>
          <p:cNvPr id="118" name="Google Shape;118;p15"/>
          <p:cNvPicPr preferRelativeResize="0"/>
          <p:nvPr/>
        </p:nvPicPr>
        <p:blipFill rotWithShape="1">
          <a:blip r:embed="rId4">
            <a:alphaModFix/>
          </a:blip>
          <a:srcRect l="24699" t="15302" r="28830" b="10342"/>
          <a:stretch/>
        </p:blipFill>
        <p:spPr>
          <a:xfrm>
            <a:off x="1143332" y="5907725"/>
            <a:ext cx="2454274" cy="3112650"/>
          </a:xfrm>
          <a:prstGeom prst="rect">
            <a:avLst/>
          </a:prstGeom>
          <a:noFill/>
          <a:ln>
            <a:noFill/>
          </a:ln>
        </p:spPr>
      </p:pic>
      <p:pic>
        <p:nvPicPr>
          <p:cNvPr id="119" name="Google Shape;119;p15"/>
          <p:cNvPicPr preferRelativeResize="0"/>
          <p:nvPr/>
        </p:nvPicPr>
        <p:blipFill>
          <a:blip r:embed="rId5">
            <a:alphaModFix/>
          </a:blip>
          <a:stretch>
            <a:fillRect/>
          </a:stretch>
        </p:blipFill>
        <p:spPr>
          <a:xfrm>
            <a:off x="9651873" y="6160125"/>
            <a:ext cx="3381675" cy="2818062"/>
          </a:xfrm>
          <a:prstGeom prst="rect">
            <a:avLst/>
          </a:prstGeom>
          <a:noFill/>
          <a:ln>
            <a:noFill/>
          </a:ln>
        </p:spPr>
      </p:pic>
      <p:pic>
        <p:nvPicPr>
          <p:cNvPr id="120" name="Google Shape;120;p15"/>
          <p:cNvPicPr preferRelativeResize="0"/>
          <p:nvPr/>
        </p:nvPicPr>
        <p:blipFill>
          <a:blip r:embed="rId6">
            <a:alphaModFix/>
          </a:blip>
          <a:stretch>
            <a:fillRect/>
          </a:stretch>
        </p:blipFill>
        <p:spPr>
          <a:xfrm>
            <a:off x="9651870" y="2168429"/>
            <a:ext cx="3381675" cy="2208998"/>
          </a:xfrm>
          <a:prstGeom prst="rect">
            <a:avLst/>
          </a:prstGeom>
          <a:noFill/>
          <a:ln>
            <a:noFill/>
          </a:ln>
        </p:spPr>
      </p:pic>
      <p:sp>
        <p:nvSpPr>
          <p:cNvPr id="121" name="Google Shape;121;p15"/>
          <p:cNvSpPr txBox="1"/>
          <p:nvPr/>
        </p:nvSpPr>
        <p:spPr>
          <a:xfrm>
            <a:off x="4148158" y="6922656"/>
            <a:ext cx="2810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chemeClr val="lt1"/>
                </a:solidFill>
                <a:latin typeface="Cormorant Garamond"/>
                <a:ea typeface="Cormorant Garamond"/>
                <a:cs typeface="Cormorant Garamond"/>
                <a:sym typeface="Cormorant Garamond"/>
              </a:rPr>
              <a:t>DHT11 Sensor</a:t>
            </a:r>
            <a:endParaRPr sz="3000" b="1">
              <a:solidFill>
                <a:schemeClr val="lt1"/>
              </a:solidFill>
              <a:latin typeface="Cormorant Garamond"/>
              <a:ea typeface="Cormorant Garamond"/>
              <a:cs typeface="Cormorant Garamond"/>
              <a:sym typeface="Cormorant Garamond"/>
            </a:endParaRPr>
          </a:p>
        </p:txBody>
      </p:sp>
      <p:sp>
        <p:nvSpPr>
          <p:cNvPr id="122" name="Google Shape;122;p15"/>
          <p:cNvSpPr txBox="1"/>
          <p:nvPr/>
        </p:nvSpPr>
        <p:spPr>
          <a:xfrm>
            <a:off x="13845200" y="2860275"/>
            <a:ext cx="2454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chemeClr val="lt1"/>
                </a:solidFill>
                <a:latin typeface="Cormorant Garamond"/>
                <a:ea typeface="Cormorant Garamond"/>
                <a:cs typeface="Cormorant Garamond"/>
                <a:sym typeface="Cormorant Garamond"/>
              </a:rPr>
              <a:t>AWS IoT Core</a:t>
            </a:r>
            <a:endParaRPr sz="3000" b="1">
              <a:solidFill>
                <a:schemeClr val="lt1"/>
              </a:solidFill>
              <a:latin typeface="Cormorant Garamond"/>
              <a:ea typeface="Cormorant Garamond"/>
              <a:cs typeface="Cormorant Garamond"/>
              <a:sym typeface="Cormorant Garamond"/>
            </a:endParaRPr>
          </a:p>
        </p:txBody>
      </p:sp>
      <p:sp>
        <p:nvSpPr>
          <p:cNvPr id="123" name="Google Shape;123;p15"/>
          <p:cNvSpPr txBox="1"/>
          <p:nvPr/>
        </p:nvSpPr>
        <p:spPr>
          <a:xfrm>
            <a:off x="13584100" y="7063850"/>
            <a:ext cx="432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4" name="Google Shape;124;p15"/>
          <p:cNvSpPr txBox="1"/>
          <p:nvPr/>
        </p:nvSpPr>
        <p:spPr>
          <a:xfrm>
            <a:off x="13845200" y="7027500"/>
            <a:ext cx="3054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chemeClr val="lt1"/>
                </a:solidFill>
                <a:latin typeface="Cormorant Garamond"/>
                <a:ea typeface="Cormorant Garamond"/>
                <a:cs typeface="Cormorant Garamond"/>
                <a:sym typeface="Cormorant Garamond"/>
              </a:rPr>
              <a:t>Arduino IDE</a:t>
            </a:r>
            <a:endParaRPr sz="3000" b="1">
              <a:solidFill>
                <a:schemeClr val="lt1"/>
              </a:solidFill>
              <a:latin typeface="Cormorant Garamond"/>
              <a:ea typeface="Cormorant Garamond"/>
              <a:cs typeface="Cormorant Garamond"/>
              <a:sym typeface="Cormorant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128"/>
        <p:cNvGrpSpPr/>
        <p:nvPr/>
      </p:nvGrpSpPr>
      <p:grpSpPr>
        <a:xfrm>
          <a:off x="0" y="0"/>
          <a:ext cx="0" cy="0"/>
          <a:chOff x="0" y="0"/>
          <a:chExt cx="0" cy="0"/>
        </a:xfrm>
      </p:grpSpPr>
      <p:cxnSp>
        <p:nvCxnSpPr>
          <p:cNvPr id="129" name="Google Shape;129;p16"/>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130" name="Google Shape;130;p16"/>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pic>
        <p:nvPicPr>
          <p:cNvPr id="131" name="Google Shape;131;p16"/>
          <p:cNvPicPr preferRelativeResize="0"/>
          <p:nvPr/>
        </p:nvPicPr>
        <p:blipFill rotWithShape="1">
          <a:blip r:embed="rId3">
            <a:alphaModFix/>
          </a:blip>
          <a:srcRect t="4242"/>
          <a:stretch/>
        </p:blipFill>
        <p:spPr>
          <a:xfrm>
            <a:off x="544050" y="2697925"/>
            <a:ext cx="5468426" cy="5897450"/>
          </a:xfrm>
          <a:prstGeom prst="rect">
            <a:avLst/>
          </a:prstGeom>
          <a:noFill/>
          <a:ln>
            <a:noFill/>
          </a:ln>
        </p:spPr>
      </p:pic>
      <p:pic>
        <p:nvPicPr>
          <p:cNvPr id="132" name="Google Shape;132;p16"/>
          <p:cNvPicPr preferRelativeResize="0"/>
          <p:nvPr/>
        </p:nvPicPr>
        <p:blipFill rotWithShape="1">
          <a:blip r:embed="rId4">
            <a:alphaModFix/>
          </a:blip>
          <a:srcRect l="7034" t="24463" r="35494" b="39963"/>
          <a:stretch/>
        </p:blipFill>
        <p:spPr>
          <a:xfrm>
            <a:off x="6717450" y="3716150"/>
            <a:ext cx="9598598" cy="3341976"/>
          </a:xfrm>
          <a:prstGeom prst="rect">
            <a:avLst/>
          </a:prstGeom>
          <a:noFill/>
          <a:ln>
            <a:noFill/>
          </a:ln>
        </p:spPr>
      </p:pic>
      <p:sp>
        <p:nvSpPr>
          <p:cNvPr id="133" name="Google Shape;133;p16"/>
          <p:cNvSpPr txBox="1"/>
          <p:nvPr/>
        </p:nvSpPr>
        <p:spPr>
          <a:xfrm>
            <a:off x="5411975" y="952850"/>
            <a:ext cx="9242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a:latin typeface="Cormorant Garamond"/>
                <a:ea typeface="Cormorant Garamond"/>
                <a:cs typeface="Cormorant Garamond"/>
                <a:sym typeface="Cormorant Garamond"/>
              </a:rPr>
              <a:t>CIRCUIT DIAGRAM</a:t>
            </a:r>
            <a:endParaRPr sz="6000" b="1">
              <a:latin typeface="Cormorant Garamond"/>
              <a:ea typeface="Cormorant Garamond"/>
              <a:cs typeface="Cormorant Garamond"/>
              <a:sym typeface="Cormorant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137"/>
        <p:cNvGrpSpPr/>
        <p:nvPr/>
      </p:nvGrpSpPr>
      <p:grpSpPr>
        <a:xfrm>
          <a:off x="0" y="0"/>
          <a:ext cx="0" cy="0"/>
          <a:chOff x="0" y="0"/>
          <a:chExt cx="0" cy="0"/>
        </a:xfrm>
      </p:grpSpPr>
      <p:cxnSp>
        <p:nvCxnSpPr>
          <p:cNvPr id="138" name="Google Shape;138;p17"/>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139" name="Google Shape;139;p17"/>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140" name="Google Shape;140;p17"/>
          <p:cNvGrpSpPr/>
          <p:nvPr/>
        </p:nvGrpSpPr>
        <p:grpSpPr>
          <a:xfrm>
            <a:off x="-2293844" y="1676140"/>
            <a:ext cx="6865833" cy="6896608"/>
            <a:chOff x="1813" y="0"/>
            <a:chExt cx="809173" cy="812800"/>
          </a:xfrm>
        </p:grpSpPr>
        <p:sp>
          <p:nvSpPr>
            <p:cNvPr id="141" name="Google Shape;141;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3" name="Google Shape;143;p17"/>
          <p:cNvSpPr txBox="1"/>
          <p:nvPr/>
        </p:nvSpPr>
        <p:spPr>
          <a:xfrm>
            <a:off x="574400" y="3915800"/>
            <a:ext cx="3626700" cy="2035044"/>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5700" b="1" dirty="0">
                <a:solidFill>
                  <a:srgbClr val="2E3F42"/>
                </a:solidFill>
                <a:latin typeface="Cormorant Garamond"/>
                <a:ea typeface="Cormorant Garamond"/>
                <a:cs typeface="Cormorant Garamond"/>
                <a:sym typeface="Cormorant Garamond"/>
              </a:rPr>
              <a:t>STEPS     INVOLVED</a:t>
            </a:r>
            <a:endParaRPr sz="100" b="0" i="0" u="none" strike="noStrike" cap="none" dirty="0">
              <a:solidFill>
                <a:srgbClr val="000000"/>
              </a:solidFill>
              <a:latin typeface="Arial"/>
              <a:ea typeface="Arial"/>
              <a:cs typeface="Arial"/>
              <a:sym typeface="Arial"/>
            </a:endParaRPr>
          </a:p>
        </p:txBody>
      </p:sp>
      <p:sp>
        <p:nvSpPr>
          <p:cNvPr id="144" name="Google Shape;144;p17"/>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 name="Google Shape;145;p17"/>
          <p:cNvGrpSpPr/>
          <p:nvPr/>
        </p:nvGrpSpPr>
        <p:grpSpPr>
          <a:xfrm>
            <a:off x="11515678" y="7351872"/>
            <a:ext cx="1633699" cy="1709591"/>
            <a:chOff x="32623" y="0"/>
            <a:chExt cx="703877" cy="736575"/>
          </a:xfrm>
        </p:grpSpPr>
        <p:sp>
          <p:nvSpPr>
            <p:cNvPr id="146" name="Google Shape;146;p17"/>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7"/>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8" name="Google Shape;148;p17"/>
          <p:cNvSpPr txBox="1"/>
          <p:nvPr/>
        </p:nvSpPr>
        <p:spPr>
          <a:xfrm>
            <a:off x="4749400" y="2135550"/>
            <a:ext cx="11419500" cy="6015900"/>
          </a:xfrm>
          <a:prstGeom prst="rect">
            <a:avLst/>
          </a:prstGeom>
          <a:noFill/>
          <a:ln>
            <a:noFill/>
          </a:ln>
        </p:spPr>
        <p:txBody>
          <a:bodyPr spcFirstLastPara="1" wrap="square" lIns="0" tIns="0" rIns="0" bIns="0" anchor="t" anchorCtr="0">
            <a:spAutoFit/>
          </a:bodyPr>
          <a:lstStyle/>
          <a:p>
            <a:pPr marL="647700" lvl="0" indent="-412750" algn="l" rtl="0">
              <a:lnSpc>
                <a:spcPct val="150000"/>
              </a:lnSpc>
              <a:spcBef>
                <a:spcPts val="0"/>
              </a:spcBef>
              <a:spcAft>
                <a:spcPts val="0"/>
              </a:spcAft>
              <a:buClr>
                <a:srgbClr val="2C2F34"/>
              </a:buClr>
              <a:buSzPts val="2900"/>
              <a:buFont typeface="Roboto"/>
              <a:buChar char="●"/>
            </a:pPr>
            <a:r>
              <a:rPr lang="en-US" sz="2900">
                <a:solidFill>
                  <a:srgbClr val="2C2F34"/>
                </a:solidFill>
                <a:highlight>
                  <a:srgbClr val="D8DEDF"/>
                </a:highlight>
                <a:latin typeface="Roboto"/>
                <a:ea typeface="Roboto"/>
                <a:cs typeface="Roboto"/>
                <a:sym typeface="Roboto"/>
              </a:rPr>
              <a:t>Signing up &amp; setting the Amazon Web Services</a:t>
            </a:r>
            <a:endParaRPr sz="2900">
              <a:solidFill>
                <a:srgbClr val="2C2F34"/>
              </a:solidFill>
              <a:highlight>
                <a:srgbClr val="D8DEDF"/>
              </a:highlight>
              <a:latin typeface="Roboto"/>
              <a:ea typeface="Roboto"/>
              <a:cs typeface="Roboto"/>
              <a:sym typeface="Roboto"/>
            </a:endParaRPr>
          </a:p>
          <a:p>
            <a:pPr marL="647700" lvl="0" indent="-412750" algn="l" rtl="0">
              <a:lnSpc>
                <a:spcPct val="150000"/>
              </a:lnSpc>
              <a:spcBef>
                <a:spcPts val="0"/>
              </a:spcBef>
              <a:spcAft>
                <a:spcPts val="0"/>
              </a:spcAft>
              <a:buClr>
                <a:srgbClr val="2C2F34"/>
              </a:buClr>
              <a:buSzPts val="2900"/>
              <a:buFont typeface="Roboto"/>
              <a:buChar char="●"/>
            </a:pPr>
            <a:r>
              <a:rPr lang="en-US" sz="2900">
                <a:solidFill>
                  <a:srgbClr val="2C2F34"/>
                </a:solidFill>
                <a:highlight>
                  <a:srgbClr val="D8DEDF"/>
                </a:highlight>
                <a:latin typeface="Roboto"/>
                <a:ea typeface="Roboto"/>
                <a:cs typeface="Roboto"/>
                <a:sym typeface="Roboto"/>
              </a:rPr>
              <a:t>Installing Necessary Libraries to Arduino IDE &amp; Writing an Arduino Sketch for the project</a:t>
            </a:r>
            <a:endParaRPr sz="2900">
              <a:solidFill>
                <a:srgbClr val="2C2F34"/>
              </a:solidFill>
              <a:highlight>
                <a:srgbClr val="D8DEDF"/>
              </a:highlight>
              <a:latin typeface="Roboto"/>
              <a:ea typeface="Roboto"/>
              <a:cs typeface="Roboto"/>
              <a:sym typeface="Roboto"/>
            </a:endParaRPr>
          </a:p>
          <a:p>
            <a:pPr marL="647700" lvl="0" indent="-412750" algn="l" rtl="0">
              <a:lnSpc>
                <a:spcPct val="150000"/>
              </a:lnSpc>
              <a:spcBef>
                <a:spcPts val="0"/>
              </a:spcBef>
              <a:spcAft>
                <a:spcPts val="0"/>
              </a:spcAft>
              <a:buClr>
                <a:srgbClr val="2C2F34"/>
              </a:buClr>
              <a:buSzPts val="2900"/>
              <a:buFont typeface="Roboto"/>
              <a:buChar char="●"/>
            </a:pPr>
            <a:r>
              <a:rPr lang="en-US" sz="2900">
                <a:solidFill>
                  <a:srgbClr val="2C2F34"/>
                </a:solidFill>
                <a:highlight>
                  <a:srgbClr val="D8DEDF"/>
                </a:highlight>
                <a:latin typeface="Roboto"/>
                <a:ea typeface="Roboto"/>
                <a:cs typeface="Roboto"/>
                <a:sym typeface="Roboto"/>
              </a:rPr>
              <a:t>Creating a Thing is AWS</a:t>
            </a:r>
            <a:endParaRPr sz="2900">
              <a:solidFill>
                <a:srgbClr val="2C2F34"/>
              </a:solidFill>
              <a:highlight>
                <a:srgbClr val="D8DEDF"/>
              </a:highlight>
              <a:latin typeface="Roboto"/>
              <a:ea typeface="Roboto"/>
              <a:cs typeface="Roboto"/>
              <a:sym typeface="Roboto"/>
            </a:endParaRPr>
          </a:p>
          <a:p>
            <a:pPr marL="647700" lvl="0" indent="-412750" algn="l" rtl="0">
              <a:lnSpc>
                <a:spcPct val="150000"/>
              </a:lnSpc>
              <a:spcBef>
                <a:spcPts val="0"/>
              </a:spcBef>
              <a:spcAft>
                <a:spcPts val="0"/>
              </a:spcAft>
              <a:buClr>
                <a:srgbClr val="2C2F34"/>
              </a:buClr>
              <a:buSzPts val="2900"/>
              <a:buFont typeface="Roboto"/>
              <a:buChar char="●"/>
            </a:pPr>
            <a:r>
              <a:rPr lang="en-US" sz="2900">
                <a:solidFill>
                  <a:srgbClr val="2C2F34"/>
                </a:solidFill>
                <a:highlight>
                  <a:srgbClr val="D8DEDF"/>
                </a:highlight>
                <a:latin typeface="Roboto"/>
                <a:ea typeface="Roboto"/>
                <a:cs typeface="Roboto"/>
                <a:sym typeface="Roboto"/>
              </a:rPr>
              <a:t>Creating Policy and attaching to Thing</a:t>
            </a:r>
            <a:endParaRPr sz="2900">
              <a:solidFill>
                <a:srgbClr val="2C2F34"/>
              </a:solidFill>
              <a:highlight>
                <a:srgbClr val="D8DEDF"/>
              </a:highlight>
              <a:latin typeface="Roboto"/>
              <a:ea typeface="Roboto"/>
              <a:cs typeface="Roboto"/>
              <a:sym typeface="Roboto"/>
            </a:endParaRPr>
          </a:p>
          <a:p>
            <a:pPr marL="647700" lvl="0" indent="-412750" algn="l" rtl="0">
              <a:lnSpc>
                <a:spcPct val="150000"/>
              </a:lnSpc>
              <a:spcBef>
                <a:spcPts val="0"/>
              </a:spcBef>
              <a:spcAft>
                <a:spcPts val="0"/>
              </a:spcAft>
              <a:buClr>
                <a:srgbClr val="2C2F34"/>
              </a:buClr>
              <a:buSzPts val="2900"/>
              <a:buFont typeface="Roboto"/>
              <a:buChar char="●"/>
            </a:pPr>
            <a:r>
              <a:rPr lang="en-US" sz="2900">
                <a:solidFill>
                  <a:srgbClr val="2C2F34"/>
                </a:solidFill>
                <a:highlight>
                  <a:srgbClr val="D8DEDF"/>
                </a:highlight>
                <a:latin typeface="Roboto"/>
                <a:ea typeface="Roboto"/>
                <a:cs typeface="Roboto"/>
                <a:sym typeface="Roboto"/>
              </a:rPr>
              <a:t>Generating Certificates</a:t>
            </a:r>
            <a:endParaRPr sz="2900">
              <a:solidFill>
                <a:srgbClr val="2C2F34"/>
              </a:solidFill>
              <a:highlight>
                <a:srgbClr val="D8DEDF"/>
              </a:highlight>
              <a:latin typeface="Roboto"/>
              <a:ea typeface="Roboto"/>
              <a:cs typeface="Roboto"/>
              <a:sym typeface="Roboto"/>
            </a:endParaRPr>
          </a:p>
          <a:p>
            <a:pPr marL="647700" lvl="0" indent="-412750" algn="l" rtl="0">
              <a:lnSpc>
                <a:spcPct val="150000"/>
              </a:lnSpc>
              <a:spcBef>
                <a:spcPts val="0"/>
              </a:spcBef>
              <a:spcAft>
                <a:spcPts val="0"/>
              </a:spcAft>
              <a:buClr>
                <a:srgbClr val="2C2F34"/>
              </a:buClr>
              <a:buSzPts val="2900"/>
              <a:buFont typeface="Roboto"/>
              <a:buChar char="●"/>
            </a:pPr>
            <a:r>
              <a:rPr lang="en-US" sz="2900">
                <a:solidFill>
                  <a:srgbClr val="2C2F34"/>
                </a:solidFill>
                <a:highlight>
                  <a:srgbClr val="D8DEDF"/>
                </a:highlight>
                <a:latin typeface="Roboto"/>
                <a:ea typeface="Roboto"/>
                <a:cs typeface="Roboto"/>
                <a:sym typeface="Roboto"/>
              </a:rPr>
              <a:t>Modifying Arduino Sketch according to Thing Data &amp; Credentials</a:t>
            </a:r>
            <a:endParaRPr sz="2900">
              <a:solidFill>
                <a:srgbClr val="2C2F34"/>
              </a:solidFill>
              <a:highlight>
                <a:srgbClr val="D8DEDF"/>
              </a:highlight>
              <a:latin typeface="Roboto"/>
              <a:ea typeface="Roboto"/>
              <a:cs typeface="Roboto"/>
              <a:sym typeface="Roboto"/>
            </a:endParaRPr>
          </a:p>
          <a:p>
            <a:pPr marL="647700" lvl="0" indent="-412750" algn="l" rtl="0">
              <a:lnSpc>
                <a:spcPct val="150000"/>
              </a:lnSpc>
              <a:spcBef>
                <a:spcPts val="0"/>
              </a:spcBef>
              <a:spcAft>
                <a:spcPts val="0"/>
              </a:spcAft>
              <a:buClr>
                <a:srgbClr val="2C2F34"/>
              </a:buClr>
              <a:buSzPts val="2900"/>
              <a:buFont typeface="Roboto"/>
              <a:buChar char="●"/>
            </a:pPr>
            <a:r>
              <a:rPr lang="en-US" sz="2900">
                <a:solidFill>
                  <a:srgbClr val="2C2F34"/>
                </a:solidFill>
                <a:highlight>
                  <a:srgbClr val="D8DEDF"/>
                </a:highlight>
                <a:latin typeface="Roboto"/>
                <a:ea typeface="Roboto"/>
                <a:cs typeface="Roboto"/>
                <a:sym typeface="Roboto"/>
              </a:rPr>
              <a:t>Subscribe &amp; Publish Data to and from AWS Dashboard</a:t>
            </a:r>
            <a:endParaRPr sz="2900">
              <a:solidFill>
                <a:srgbClr val="2C2F34"/>
              </a:solidFill>
              <a:highlight>
                <a:srgbClr val="D8DEDF"/>
              </a:highlight>
              <a:latin typeface="Roboto"/>
              <a:ea typeface="Roboto"/>
              <a:cs typeface="Roboto"/>
              <a:sym typeface="Roboto"/>
            </a:endParaRPr>
          </a:p>
          <a:p>
            <a:pPr marL="914400" marR="0" lvl="0" indent="0" algn="l" rtl="0">
              <a:lnSpc>
                <a:spcPct val="120000"/>
              </a:lnSpc>
              <a:spcBef>
                <a:spcPts val="1900"/>
              </a:spcBef>
              <a:spcAft>
                <a:spcPts val="0"/>
              </a:spcAft>
              <a:buNone/>
            </a:pPr>
            <a:endParaRPr sz="2700">
              <a:solidFill>
                <a:srgbClr val="2E3F4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152"/>
        <p:cNvGrpSpPr/>
        <p:nvPr/>
      </p:nvGrpSpPr>
      <p:grpSpPr>
        <a:xfrm>
          <a:off x="0" y="0"/>
          <a:ext cx="0" cy="0"/>
          <a:chOff x="0" y="0"/>
          <a:chExt cx="0" cy="0"/>
        </a:xfrm>
      </p:grpSpPr>
      <p:cxnSp>
        <p:nvCxnSpPr>
          <p:cNvPr id="153" name="Google Shape;153;p18"/>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154" name="Google Shape;154;p18"/>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155" name="Google Shape;155;p18"/>
          <p:cNvGrpSpPr/>
          <p:nvPr/>
        </p:nvGrpSpPr>
        <p:grpSpPr>
          <a:xfrm>
            <a:off x="-2293844" y="1676140"/>
            <a:ext cx="6865833" cy="6896608"/>
            <a:chOff x="1813" y="0"/>
            <a:chExt cx="809173" cy="812800"/>
          </a:xfrm>
        </p:grpSpPr>
        <p:sp>
          <p:nvSpPr>
            <p:cNvPr id="156" name="Google Shape;156;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8"/>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8" name="Google Shape;158;p18"/>
          <p:cNvSpPr txBox="1"/>
          <p:nvPr/>
        </p:nvSpPr>
        <p:spPr>
          <a:xfrm>
            <a:off x="605457" y="3687000"/>
            <a:ext cx="3626700" cy="29130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5400" b="1" dirty="0">
                <a:solidFill>
                  <a:srgbClr val="2E3F42"/>
                </a:solidFill>
                <a:latin typeface="Cormorant Garamond"/>
                <a:ea typeface="Cormorant Garamond"/>
                <a:cs typeface="Cormorant Garamond"/>
                <a:sym typeface="Cormorant Garamond"/>
              </a:rPr>
              <a:t>Sign in and set-up AWS IoT Core</a:t>
            </a:r>
            <a:endParaRPr sz="5400" b="0" i="0" u="none" strike="noStrike" cap="none" dirty="0">
              <a:solidFill>
                <a:srgbClr val="000000"/>
              </a:solidFill>
              <a:latin typeface="Arial"/>
              <a:ea typeface="Arial"/>
              <a:cs typeface="Arial"/>
              <a:sym typeface="Arial"/>
            </a:endParaRPr>
          </a:p>
        </p:txBody>
      </p:sp>
      <p:sp>
        <p:nvSpPr>
          <p:cNvPr id="159" name="Google Shape;159;p18"/>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 name="Google Shape;160;p18"/>
          <p:cNvGrpSpPr/>
          <p:nvPr/>
        </p:nvGrpSpPr>
        <p:grpSpPr>
          <a:xfrm>
            <a:off x="11515678" y="7351872"/>
            <a:ext cx="1633699" cy="1709591"/>
            <a:chOff x="32623" y="0"/>
            <a:chExt cx="703877" cy="736575"/>
          </a:xfrm>
        </p:grpSpPr>
        <p:sp>
          <p:nvSpPr>
            <p:cNvPr id="161" name="Google Shape;161;p18"/>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8"/>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63" name="Google Shape;163;p18"/>
          <p:cNvPicPr preferRelativeResize="0"/>
          <p:nvPr/>
        </p:nvPicPr>
        <p:blipFill rotWithShape="1">
          <a:blip r:embed="rId3">
            <a:alphaModFix/>
          </a:blip>
          <a:srcRect l="15718" t="12373" b="8052"/>
          <a:stretch/>
        </p:blipFill>
        <p:spPr>
          <a:xfrm>
            <a:off x="5156350" y="1977600"/>
            <a:ext cx="11851147" cy="629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167"/>
        <p:cNvGrpSpPr/>
        <p:nvPr/>
      </p:nvGrpSpPr>
      <p:grpSpPr>
        <a:xfrm>
          <a:off x="0" y="0"/>
          <a:ext cx="0" cy="0"/>
          <a:chOff x="0" y="0"/>
          <a:chExt cx="0" cy="0"/>
        </a:xfrm>
      </p:grpSpPr>
      <p:cxnSp>
        <p:nvCxnSpPr>
          <p:cNvPr id="168" name="Google Shape;168;p19"/>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169" name="Google Shape;169;p19"/>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170" name="Google Shape;170;p19"/>
          <p:cNvGrpSpPr/>
          <p:nvPr/>
        </p:nvGrpSpPr>
        <p:grpSpPr>
          <a:xfrm>
            <a:off x="-2293844" y="1676140"/>
            <a:ext cx="6865833" cy="6896608"/>
            <a:chOff x="1813" y="0"/>
            <a:chExt cx="809173" cy="812800"/>
          </a:xfrm>
        </p:grpSpPr>
        <p:sp>
          <p:nvSpPr>
            <p:cNvPr id="171" name="Google Shape;171;p1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3" name="Google Shape;173;p19"/>
          <p:cNvSpPr txBox="1"/>
          <p:nvPr/>
        </p:nvSpPr>
        <p:spPr>
          <a:xfrm>
            <a:off x="465676" y="3667950"/>
            <a:ext cx="3626700" cy="29130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5700" b="1" dirty="0">
                <a:solidFill>
                  <a:srgbClr val="2E3F42"/>
                </a:solidFill>
                <a:latin typeface="Cormorant Garamond"/>
                <a:ea typeface="Cormorant Garamond"/>
                <a:cs typeface="Cormorant Garamond"/>
                <a:sym typeface="Cormorant Garamond"/>
              </a:rPr>
              <a:t>Install Arduino Libraries</a:t>
            </a:r>
            <a:endParaRPr sz="100" b="0" i="0" u="none" strike="noStrike" cap="none" dirty="0">
              <a:solidFill>
                <a:srgbClr val="000000"/>
              </a:solidFill>
              <a:latin typeface="Arial"/>
              <a:ea typeface="Arial"/>
              <a:cs typeface="Arial"/>
              <a:sym typeface="Arial"/>
            </a:endParaRPr>
          </a:p>
        </p:txBody>
      </p:sp>
      <p:sp>
        <p:nvSpPr>
          <p:cNvPr id="174" name="Google Shape;174;p19"/>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 name="Google Shape;175;p19"/>
          <p:cNvGrpSpPr/>
          <p:nvPr/>
        </p:nvGrpSpPr>
        <p:grpSpPr>
          <a:xfrm>
            <a:off x="11515678" y="7351872"/>
            <a:ext cx="1633699" cy="1709591"/>
            <a:chOff x="32623" y="0"/>
            <a:chExt cx="703877" cy="736575"/>
          </a:xfrm>
        </p:grpSpPr>
        <p:sp>
          <p:nvSpPr>
            <p:cNvPr id="176" name="Google Shape;176;p19"/>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9"/>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78" name="Google Shape;178;p19"/>
          <p:cNvPicPr preferRelativeResize="0"/>
          <p:nvPr/>
        </p:nvPicPr>
        <p:blipFill rotWithShape="1">
          <a:blip r:embed="rId3">
            <a:alphaModFix/>
          </a:blip>
          <a:srcRect l="1806" t="40350" r="3100" b="33992"/>
          <a:stretch/>
        </p:blipFill>
        <p:spPr>
          <a:xfrm>
            <a:off x="4648200" y="1347450"/>
            <a:ext cx="13288500" cy="2016671"/>
          </a:xfrm>
          <a:prstGeom prst="rect">
            <a:avLst/>
          </a:prstGeom>
          <a:noFill/>
          <a:ln>
            <a:noFill/>
          </a:ln>
          <a:effectLst>
            <a:outerShdw blurRad="57150" dist="19050" dir="5400000" algn="bl" rotWithShape="0">
              <a:srgbClr val="000000">
                <a:alpha val="50000"/>
              </a:srgbClr>
            </a:outerShdw>
          </a:effectLst>
        </p:spPr>
      </p:pic>
      <p:pic>
        <p:nvPicPr>
          <p:cNvPr id="179" name="Google Shape;179;p19"/>
          <p:cNvPicPr preferRelativeResize="0"/>
          <p:nvPr/>
        </p:nvPicPr>
        <p:blipFill rotWithShape="1">
          <a:blip r:embed="rId4">
            <a:alphaModFix/>
          </a:blip>
          <a:srcRect t="35738" r="3362" b="35336"/>
          <a:stretch/>
        </p:blipFill>
        <p:spPr>
          <a:xfrm>
            <a:off x="4800600" y="4284062"/>
            <a:ext cx="13136101" cy="2212743"/>
          </a:xfrm>
          <a:prstGeom prst="rect">
            <a:avLst/>
          </a:prstGeom>
          <a:noFill/>
          <a:ln>
            <a:noFill/>
          </a:ln>
        </p:spPr>
      </p:pic>
      <p:pic>
        <p:nvPicPr>
          <p:cNvPr id="180" name="Google Shape;180;p19"/>
          <p:cNvPicPr preferRelativeResize="0"/>
          <p:nvPr/>
        </p:nvPicPr>
        <p:blipFill rotWithShape="1">
          <a:blip r:embed="rId5">
            <a:alphaModFix/>
          </a:blip>
          <a:srcRect t="35218" r="3390" b="43093"/>
          <a:stretch/>
        </p:blipFill>
        <p:spPr>
          <a:xfrm>
            <a:off x="4775300" y="7639365"/>
            <a:ext cx="13136101" cy="1668210"/>
          </a:xfrm>
          <a:prstGeom prst="rect">
            <a:avLst/>
          </a:prstGeom>
          <a:noFill/>
          <a:ln>
            <a:noFill/>
          </a:ln>
        </p:spPr>
      </p:pic>
      <p:sp>
        <p:nvSpPr>
          <p:cNvPr id="181" name="Google Shape;181;p19"/>
          <p:cNvSpPr txBox="1"/>
          <p:nvPr/>
        </p:nvSpPr>
        <p:spPr>
          <a:xfrm>
            <a:off x="4648200" y="807950"/>
            <a:ext cx="13136100" cy="9267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Clr>
                <a:schemeClr val="dk1"/>
              </a:buClr>
              <a:buSzPts val="1100"/>
              <a:buFont typeface="Arial"/>
              <a:buNone/>
            </a:pPr>
            <a:r>
              <a:rPr lang="en-US" sz="1800">
                <a:solidFill>
                  <a:schemeClr val="dk1"/>
                </a:solidFill>
                <a:highlight>
                  <a:srgbClr val="D8DEDF"/>
                </a:highlight>
                <a:latin typeface="Lato Black"/>
                <a:ea typeface="Lato Black"/>
                <a:cs typeface="Lato Black"/>
                <a:sym typeface="Lato Black"/>
              </a:rPr>
              <a:t>ArduinoJSON Library</a:t>
            </a:r>
            <a:endParaRPr sz="1800">
              <a:solidFill>
                <a:schemeClr val="dk1"/>
              </a:solidFill>
              <a:highlight>
                <a:srgbClr val="D8DEDF"/>
              </a:highlight>
              <a:latin typeface="Lato Black"/>
              <a:ea typeface="Lato Black"/>
              <a:cs typeface="Lato Black"/>
              <a:sym typeface="Lato Black"/>
            </a:endParaRPr>
          </a:p>
          <a:p>
            <a:pPr marL="0" lvl="0" indent="0" algn="l" rtl="0">
              <a:spcBef>
                <a:spcPts val="600"/>
              </a:spcBef>
              <a:spcAft>
                <a:spcPts val="0"/>
              </a:spcAft>
              <a:buNone/>
            </a:pPr>
            <a:endParaRPr sz="1800">
              <a:latin typeface="Calibri"/>
              <a:ea typeface="Calibri"/>
              <a:cs typeface="Calibri"/>
              <a:sym typeface="Calibri"/>
            </a:endParaRPr>
          </a:p>
        </p:txBody>
      </p:sp>
      <p:sp>
        <p:nvSpPr>
          <p:cNvPr id="182" name="Google Shape;182;p19"/>
          <p:cNvSpPr txBox="1"/>
          <p:nvPr/>
        </p:nvSpPr>
        <p:spPr>
          <a:xfrm>
            <a:off x="4648200" y="3781638"/>
            <a:ext cx="13136100" cy="9267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Clr>
                <a:schemeClr val="dk1"/>
              </a:buClr>
              <a:buSzPts val="1100"/>
              <a:buFont typeface="Arial"/>
              <a:buNone/>
            </a:pPr>
            <a:r>
              <a:rPr lang="en-US" sz="1800">
                <a:solidFill>
                  <a:schemeClr val="dk1"/>
                </a:solidFill>
                <a:highlight>
                  <a:srgbClr val="D8DEDF"/>
                </a:highlight>
                <a:latin typeface="Lato Black"/>
                <a:ea typeface="Lato Black"/>
                <a:cs typeface="Lato Black"/>
                <a:sym typeface="Lato Black"/>
              </a:rPr>
              <a:t>PubSubClient Library</a:t>
            </a:r>
            <a:endParaRPr sz="1800">
              <a:solidFill>
                <a:schemeClr val="dk1"/>
              </a:solidFill>
              <a:highlight>
                <a:srgbClr val="D8DEDF"/>
              </a:highlight>
              <a:latin typeface="Lato Black"/>
              <a:ea typeface="Lato Black"/>
              <a:cs typeface="Lato Black"/>
              <a:sym typeface="Lato Black"/>
            </a:endParaRPr>
          </a:p>
          <a:p>
            <a:pPr marL="0" lvl="0" indent="0" algn="l" rtl="0">
              <a:spcBef>
                <a:spcPts val="600"/>
              </a:spcBef>
              <a:spcAft>
                <a:spcPts val="0"/>
              </a:spcAft>
              <a:buNone/>
            </a:pPr>
            <a:endParaRPr sz="1800">
              <a:solidFill>
                <a:schemeClr val="dk1"/>
              </a:solidFill>
              <a:highlight>
                <a:srgbClr val="D8DEDF"/>
              </a:highlight>
              <a:latin typeface="Lato Black"/>
              <a:ea typeface="Lato Black"/>
              <a:cs typeface="Lato Black"/>
              <a:sym typeface="Lato Black"/>
            </a:endParaRPr>
          </a:p>
        </p:txBody>
      </p:sp>
      <p:sp>
        <p:nvSpPr>
          <p:cNvPr id="183" name="Google Shape;183;p19"/>
          <p:cNvSpPr txBox="1"/>
          <p:nvPr/>
        </p:nvSpPr>
        <p:spPr>
          <a:xfrm>
            <a:off x="4648200" y="7089775"/>
            <a:ext cx="3000000" cy="883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US" sz="1600">
                <a:solidFill>
                  <a:schemeClr val="dk1"/>
                </a:solidFill>
                <a:highlight>
                  <a:srgbClr val="D8DEDF"/>
                </a:highlight>
                <a:latin typeface="Lato Black"/>
                <a:ea typeface="Lato Black"/>
                <a:cs typeface="Lato Black"/>
                <a:sym typeface="Lato Black"/>
              </a:rPr>
              <a:t>DHT11 Sensor Library</a:t>
            </a:r>
            <a:endParaRPr sz="1600">
              <a:solidFill>
                <a:schemeClr val="dk1"/>
              </a:solidFill>
              <a:highlight>
                <a:srgbClr val="D8DEDF"/>
              </a:highlight>
              <a:latin typeface="Lato Black"/>
              <a:ea typeface="Lato Black"/>
              <a:cs typeface="Lato Black"/>
              <a:sym typeface="Lato Black"/>
            </a:endParaRPr>
          </a:p>
          <a:p>
            <a:pPr marL="0" lvl="0" indent="0" algn="l" rtl="0">
              <a:lnSpc>
                <a:spcPct val="140000"/>
              </a:lnSpc>
              <a:spcBef>
                <a:spcPts val="600"/>
              </a:spcBef>
              <a:spcAft>
                <a:spcPts val="900"/>
              </a:spcAft>
              <a:buNone/>
            </a:pPr>
            <a:endParaRPr sz="1800">
              <a:solidFill>
                <a:schemeClr val="dk1"/>
              </a:solidFill>
              <a:highlight>
                <a:srgbClr val="D8DEDF"/>
              </a:highlight>
              <a:latin typeface="Lato Black"/>
              <a:ea typeface="Lato Black"/>
              <a:cs typeface="Lato Black"/>
              <a:sym typeface="Lat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187"/>
        <p:cNvGrpSpPr/>
        <p:nvPr/>
      </p:nvGrpSpPr>
      <p:grpSpPr>
        <a:xfrm>
          <a:off x="0" y="0"/>
          <a:ext cx="0" cy="0"/>
          <a:chOff x="0" y="0"/>
          <a:chExt cx="0" cy="0"/>
        </a:xfrm>
      </p:grpSpPr>
      <p:cxnSp>
        <p:nvCxnSpPr>
          <p:cNvPr id="188" name="Google Shape;188;p20"/>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189" name="Google Shape;189;p20"/>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190" name="Google Shape;190;p20"/>
          <p:cNvGrpSpPr/>
          <p:nvPr/>
        </p:nvGrpSpPr>
        <p:grpSpPr>
          <a:xfrm>
            <a:off x="-1518251" y="2451397"/>
            <a:ext cx="5563320" cy="5384207"/>
            <a:chOff x="76200" y="81919"/>
            <a:chExt cx="655665" cy="731520"/>
          </a:xfrm>
        </p:grpSpPr>
        <p:sp>
          <p:nvSpPr>
            <p:cNvPr id="191" name="Google Shape;191;p20"/>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0"/>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3" name="Google Shape;193;p20"/>
          <p:cNvSpPr txBox="1"/>
          <p:nvPr/>
        </p:nvSpPr>
        <p:spPr>
          <a:xfrm>
            <a:off x="341213" y="3880075"/>
            <a:ext cx="4068600" cy="20613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a:solidFill>
                  <a:srgbClr val="2E3F42"/>
                </a:solidFill>
                <a:latin typeface="Cormorant Garamond"/>
                <a:ea typeface="Cormorant Garamond"/>
                <a:cs typeface="Cormorant Garamond"/>
                <a:sym typeface="Cormorant Garamond"/>
              </a:rPr>
              <a:t> Create</a:t>
            </a:r>
            <a:endParaRPr sz="6200" b="1">
              <a:solidFill>
                <a:srgbClr val="2E3F42"/>
              </a:solidFill>
              <a:latin typeface="Cormorant Garamond"/>
              <a:ea typeface="Cormorant Garamond"/>
              <a:cs typeface="Cormorant Garamond"/>
              <a:sym typeface="Cormorant Garamond"/>
            </a:endParaRPr>
          </a:p>
          <a:p>
            <a:pPr marL="0" marR="0" lvl="0" indent="0" algn="l" rtl="0">
              <a:lnSpc>
                <a:spcPct val="116000"/>
              </a:lnSpc>
              <a:spcBef>
                <a:spcPts val="0"/>
              </a:spcBef>
              <a:spcAft>
                <a:spcPts val="0"/>
              </a:spcAft>
              <a:buClr>
                <a:srgbClr val="000000"/>
              </a:buClr>
              <a:buSzPts val="9000"/>
              <a:buFont typeface="Arial"/>
              <a:buNone/>
            </a:pPr>
            <a:r>
              <a:rPr lang="en-US" sz="6200" b="1">
                <a:solidFill>
                  <a:srgbClr val="2E3F42"/>
                </a:solidFill>
                <a:latin typeface="Cormorant Garamond"/>
                <a:ea typeface="Cormorant Garamond"/>
                <a:cs typeface="Cormorant Garamond"/>
                <a:sym typeface="Cormorant Garamond"/>
              </a:rPr>
              <a:t> A Thing </a:t>
            </a:r>
            <a:endParaRPr sz="100" b="0" i="0" u="none" strike="noStrike" cap="none">
              <a:solidFill>
                <a:srgbClr val="000000"/>
              </a:solidFill>
              <a:latin typeface="Arial"/>
              <a:ea typeface="Arial"/>
              <a:cs typeface="Arial"/>
              <a:sym typeface="Arial"/>
            </a:endParaRPr>
          </a:p>
        </p:txBody>
      </p:sp>
      <p:sp>
        <p:nvSpPr>
          <p:cNvPr id="194" name="Google Shape;194;p20"/>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5" name="Google Shape;195;p20"/>
          <p:cNvGrpSpPr/>
          <p:nvPr/>
        </p:nvGrpSpPr>
        <p:grpSpPr>
          <a:xfrm>
            <a:off x="11515678" y="7351872"/>
            <a:ext cx="1633699" cy="1709591"/>
            <a:chOff x="32623" y="0"/>
            <a:chExt cx="703877" cy="736575"/>
          </a:xfrm>
        </p:grpSpPr>
        <p:sp>
          <p:nvSpPr>
            <p:cNvPr id="196" name="Google Shape;196;p20"/>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98" name="Google Shape;198;p20"/>
          <p:cNvPicPr preferRelativeResize="0"/>
          <p:nvPr/>
        </p:nvPicPr>
        <p:blipFill rotWithShape="1">
          <a:blip r:embed="rId3">
            <a:alphaModFix/>
          </a:blip>
          <a:srcRect t="11449" b="51980"/>
          <a:stretch/>
        </p:blipFill>
        <p:spPr>
          <a:xfrm>
            <a:off x="5324425" y="748488"/>
            <a:ext cx="12125102" cy="2494214"/>
          </a:xfrm>
          <a:prstGeom prst="rect">
            <a:avLst/>
          </a:prstGeom>
          <a:noFill/>
          <a:ln>
            <a:noFill/>
          </a:ln>
        </p:spPr>
      </p:pic>
      <p:pic>
        <p:nvPicPr>
          <p:cNvPr id="199" name="Google Shape;199;p20"/>
          <p:cNvPicPr preferRelativeResize="0"/>
          <p:nvPr/>
        </p:nvPicPr>
        <p:blipFill rotWithShape="1">
          <a:blip r:embed="rId4">
            <a:alphaModFix/>
          </a:blip>
          <a:srcRect t="15604"/>
          <a:stretch/>
        </p:blipFill>
        <p:spPr>
          <a:xfrm>
            <a:off x="5324425" y="3429000"/>
            <a:ext cx="12125102" cy="57561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DEDF"/>
        </a:solidFill>
        <a:effectLst/>
      </p:bgPr>
    </p:bg>
    <p:spTree>
      <p:nvGrpSpPr>
        <p:cNvPr id="1" name="Shape 203"/>
        <p:cNvGrpSpPr/>
        <p:nvPr/>
      </p:nvGrpSpPr>
      <p:grpSpPr>
        <a:xfrm>
          <a:off x="0" y="0"/>
          <a:ext cx="0" cy="0"/>
          <a:chOff x="0" y="0"/>
          <a:chExt cx="0" cy="0"/>
        </a:xfrm>
      </p:grpSpPr>
      <p:cxnSp>
        <p:nvCxnSpPr>
          <p:cNvPr id="204" name="Google Shape;204;p21"/>
          <p:cNvCxnSpPr/>
          <p:nvPr/>
        </p:nvCxnSpPr>
        <p:spPr>
          <a:xfrm>
            <a:off x="0" y="315973"/>
            <a:ext cx="18288000" cy="0"/>
          </a:xfrm>
          <a:prstGeom prst="straightConnector1">
            <a:avLst/>
          </a:prstGeom>
          <a:noFill/>
          <a:ln w="38100" cap="flat" cmpd="sng">
            <a:solidFill>
              <a:srgbClr val="2E3F42"/>
            </a:solidFill>
            <a:prstDash val="solid"/>
            <a:round/>
            <a:headEnd type="none" w="sm" len="sm"/>
            <a:tailEnd type="none" w="sm" len="sm"/>
          </a:ln>
        </p:spPr>
      </p:cxnSp>
      <p:cxnSp>
        <p:nvCxnSpPr>
          <p:cNvPr id="205" name="Google Shape;205;p21"/>
          <p:cNvCxnSpPr/>
          <p:nvPr/>
        </p:nvCxnSpPr>
        <p:spPr>
          <a:xfrm>
            <a:off x="0" y="9932927"/>
            <a:ext cx="18288000" cy="0"/>
          </a:xfrm>
          <a:prstGeom prst="straightConnector1">
            <a:avLst/>
          </a:prstGeom>
          <a:noFill/>
          <a:ln w="38100" cap="flat" cmpd="sng">
            <a:solidFill>
              <a:srgbClr val="2E3F42"/>
            </a:solidFill>
            <a:prstDash val="solid"/>
            <a:round/>
            <a:headEnd type="none" w="sm" len="sm"/>
            <a:tailEnd type="none" w="sm" len="sm"/>
          </a:ln>
        </p:spPr>
      </p:cxnSp>
      <p:grpSp>
        <p:nvGrpSpPr>
          <p:cNvPr id="206" name="Google Shape;206;p21"/>
          <p:cNvGrpSpPr/>
          <p:nvPr/>
        </p:nvGrpSpPr>
        <p:grpSpPr>
          <a:xfrm>
            <a:off x="-1518251" y="2451397"/>
            <a:ext cx="5563320" cy="5384207"/>
            <a:chOff x="76200" y="81919"/>
            <a:chExt cx="655665" cy="731520"/>
          </a:xfrm>
        </p:grpSpPr>
        <p:sp>
          <p:nvSpPr>
            <p:cNvPr id="207" name="Google Shape;207;p21"/>
            <p:cNvSpPr/>
            <p:nvPr/>
          </p:nvSpPr>
          <p:spPr>
            <a:xfrm>
              <a:off x="129031" y="81919"/>
              <a:ext cx="602834" cy="73152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8D3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1"/>
            <p:cNvSpPr txBox="1"/>
            <p:nvPr/>
          </p:nvSpPr>
          <p:spPr>
            <a:xfrm>
              <a:off x="76200" y="97305"/>
              <a:ext cx="566700" cy="6393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9" name="Google Shape;209;p21"/>
          <p:cNvSpPr txBox="1"/>
          <p:nvPr/>
        </p:nvSpPr>
        <p:spPr>
          <a:xfrm>
            <a:off x="503388" y="3968575"/>
            <a:ext cx="4068600" cy="206130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Clr>
                <a:srgbClr val="000000"/>
              </a:buClr>
              <a:buSzPts val="9000"/>
              <a:buFont typeface="Arial"/>
              <a:buNone/>
            </a:pPr>
            <a:r>
              <a:rPr lang="en-US" sz="6200" b="1">
                <a:solidFill>
                  <a:srgbClr val="2E3F42"/>
                </a:solidFill>
                <a:latin typeface="Cormorant Garamond"/>
                <a:ea typeface="Cormorant Garamond"/>
                <a:cs typeface="Cormorant Garamond"/>
                <a:sym typeface="Cormorant Garamond"/>
              </a:rPr>
              <a:t>Attach Policy</a:t>
            </a:r>
            <a:endParaRPr sz="100" b="0" i="0" u="none" strike="noStrike" cap="none">
              <a:solidFill>
                <a:srgbClr val="000000"/>
              </a:solidFill>
              <a:latin typeface="Arial"/>
              <a:ea typeface="Arial"/>
              <a:cs typeface="Arial"/>
              <a:sym typeface="Arial"/>
            </a:endParaRPr>
          </a:p>
        </p:txBody>
      </p:sp>
      <p:sp>
        <p:nvSpPr>
          <p:cNvPr id="210" name="Google Shape;210;p21"/>
          <p:cNvSpPr/>
          <p:nvPr/>
        </p:nvSpPr>
        <p:spPr>
          <a:xfrm>
            <a:off x="13297413" y="5941379"/>
            <a:ext cx="12447" cy="260846"/>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1" name="Google Shape;211;p21"/>
          <p:cNvGrpSpPr/>
          <p:nvPr/>
        </p:nvGrpSpPr>
        <p:grpSpPr>
          <a:xfrm>
            <a:off x="11515678" y="7351872"/>
            <a:ext cx="1633699" cy="1709591"/>
            <a:chOff x="32623" y="0"/>
            <a:chExt cx="703877" cy="736575"/>
          </a:xfrm>
        </p:grpSpPr>
        <p:sp>
          <p:nvSpPr>
            <p:cNvPr id="212" name="Google Shape;212;p21"/>
            <p:cNvSpPr/>
            <p:nvPr/>
          </p:nvSpPr>
          <p:spPr>
            <a:xfrm>
              <a:off x="32623" y="0"/>
              <a:ext cx="4101" cy="70642"/>
            </a:xfrm>
            <a:custGeom>
              <a:avLst/>
              <a:gdLst/>
              <a:ahLst/>
              <a:cxnLst/>
              <a:rect l="l" t="t" r="r" b="b"/>
              <a:pathLst>
                <a:path w="4101" h="70642" extrusionOk="0">
                  <a:moveTo>
                    <a:pt x="2050" y="0"/>
                  </a:moveTo>
                  <a:lnTo>
                    <a:pt x="2050" y="0"/>
                  </a:lnTo>
                  <a:cubicBezTo>
                    <a:pt x="4101" y="23503"/>
                    <a:pt x="4101" y="47139"/>
                    <a:pt x="2050" y="70642"/>
                  </a:cubicBezTo>
                  <a:cubicBezTo>
                    <a:pt x="0" y="47139"/>
                    <a:pt x="0" y="23503"/>
                    <a:pt x="2050" y="0"/>
                  </a:cubicBezTo>
                  <a:close/>
                </a:path>
              </a:pathLst>
            </a:custGeom>
            <a:solidFill>
              <a:srgbClr val="D8DEDF"/>
            </a:solidFill>
            <a:ln w="28575" cap="flat" cmpd="sng">
              <a:solidFill>
                <a:srgbClr val="2E3F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1"/>
            <p:cNvSpPr txBox="1"/>
            <p:nvPr/>
          </p:nvSpPr>
          <p:spPr>
            <a:xfrm>
              <a:off x="76200" y="28575"/>
              <a:ext cx="660300" cy="708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14" name="Google Shape;214;p21"/>
          <p:cNvPicPr preferRelativeResize="0"/>
          <p:nvPr/>
        </p:nvPicPr>
        <p:blipFill rotWithShape="1">
          <a:blip r:embed="rId3">
            <a:alphaModFix/>
          </a:blip>
          <a:srcRect l="16506" t="12352" b="13053"/>
          <a:stretch/>
        </p:blipFill>
        <p:spPr>
          <a:xfrm>
            <a:off x="4572000" y="1936688"/>
            <a:ext cx="12686549" cy="637552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Words>
  <Application>Microsoft Office PowerPoint</Application>
  <PresentationFormat>Custom</PresentationFormat>
  <Paragraphs>49</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Cormorant Garamond</vt:lpstr>
      <vt:lpstr>Calibri</vt:lpstr>
      <vt:lpstr>Lato</vt:lpstr>
      <vt:lpstr>Times New Roman</vt:lpstr>
      <vt:lpstr>Arial</vt:lpstr>
      <vt:lpstr>Roboto</vt:lpstr>
      <vt:lpstr>Lato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Mega S S . 20BIS024</cp:lastModifiedBy>
  <cp:revision>1</cp:revision>
  <dcterms:modified xsi:type="dcterms:W3CDTF">2023-04-28T08:37:08Z</dcterms:modified>
</cp:coreProperties>
</file>